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56" r:id="rId5"/>
    <p:sldId id="302" r:id="rId6"/>
    <p:sldId id="303" r:id="rId7"/>
    <p:sldId id="304" r:id="rId8"/>
    <p:sldId id="307" r:id="rId9"/>
    <p:sldId id="292" r:id="rId10"/>
    <p:sldId id="305" r:id="rId11"/>
    <p:sldId id="308" r:id="rId12"/>
    <p:sldId id="306" r:id="rId13"/>
    <p:sldId id="293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291" r:id="rId29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D00"/>
    <a:srgbClr val="003183"/>
    <a:srgbClr val="CC006A"/>
    <a:srgbClr val="223A75"/>
    <a:srgbClr val="2C1C65"/>
    <a:srgbClr val="6D0210"/>
    <a:srgbClr val="3C6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4" autoAdjust="0"/>
    <p:restoredTop sz="94660"/>
  </p:normalViewPr>
  <p:slideViewPr>
    <p:cSldViewPr>
      <p:cViewPr>
        <p:scale>
          <a:sx n="130" d="100"/>
          <a:sy n="130" d="100"/>
        </p:scale>
        <p:origin x="-174" y="-366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60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zkh\dfs\Gebruikers05\VeenhofH\data\Presentaties\20190525%20Nierpatientendag\Volbloed%20vs%20DBS%20Duplo%20en%20Sing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426229508196726E-2"/>
          <c:y val="1.9498607242339833E-2"/>
          <c:w val="0.87736607231400865"/>
          <c:h val="0.89136490250696376"/>
        </c:manualLayout>
      </c:layout>
      <c:scatterChart>
        <c:scatterStyle val="lineMarker"/>
        <c:varyColors val="0"/>
        <c:ser>
          <c:idx val="0"/>
          <c:order val="0"/>
          <c:tx>
            <c:v/>
          </c:tx>
          <c:spPr>
            <a:ln w="28575">
              <a:noFill/>
            </a:ln>
          </c:spPr>
          <c:marker>
            <c:symbol val="none"/>
          </c:marker>
          <c:smooth val="0"/>
        </c:ser>
        <c:ser>
          <c:idx val="1"/>
          <c:order val="1"/>
          <c:tx>
            <c:v>Identity</c:v>
          </c:tx>
          <c:spPr>
            <a:ln w="12700">
              <a:solidFill>
                <a:srgbClr val="B0B0B0"/>
              </a:solidFill>
              <a:prstDash val="solid"/>
            </a:ln>
          </c:spPr>
          <c:marker>
            <c:symbol val="none"/>
          </c:marker>
          <c:xVal>
            <c:numRef>
              <c:f>PB!$KO$1:$KO$2</c:f>
              <c:numCache>
                <c:formatCode>General</c:formatCode>
                <c:ptCount val="2"/>
                <c:pt idx="0">
                  <c:v>2</c:v>
                </c:pt>
                <c:pt idx="1">
                  <c:v>16</c:v>
                </c:pt>
              </c:numCache>
            </c:numRef>
          </c:xVal>
          <c:yVal>
            <c:numRef>
              <c:f>PB!$KO$3:$KO$4</c:f>
              <c:numCache>
                <c:formatCode>General</c:formatCode>
                <c:ptCount val="2"/>
                <c:pt idx="0">
                  <c:v>2</c:v>
                </c:pt>
                <c:pt idx="1">
                  <c:v>16</c:v>
                </c:pt>
              </c:numCache>
            </c:numRef>
          </c:yVal>
          <c:smooth val="0"/>
        </c:ser>
        <c:ser>
          <c:idx val="2"/>
          <c:order val="2"/>
          <c:tx>
            <c:v>Allowable difference
±15%</c:v>
          </c:tx>
          <c:spPr>
            <a:ln w="12700">
              <a:solidFill>
                <a:srgbClr val="A0A0A0"/>
              </a:solidFill>
              <a:prstDash val="lgDashDot"/>
            </a:ln>
          </c:spPr>
          <c:marker>
            <c:symbol val="none"/>
          </c:marker>
          <c:dPt>
            <c:idx val="0"/>
            <c:bubble3D val="0"/>
            <c:spPr>
              <a:ln w="25400">
                <a:noFill/>
              </a:ln>
            </c:spPr>
          </c:dPt>
          <c:dPt>
            <c:idx val="2"/>
            <c:bubble3D val="0"/>
            <c:spPr>
              <a:ln w="25400"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endParaRPr lang="nl-NL"/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endParaRPr lang="nl-NL"/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endParaRPr lang="nl-NL"/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endParaRPr lang="nl-NL"/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800" b="0" i="0">
                    <a:solidFill>
                      <a:srgbClr val="808080"/>
                    </a:solidFill>
                    <a:latin typeface="Calibri"/>
                    <a:ea typeface="Calibri"/>
                    <a:cs typeface="Calibri"/>
                  </a:defRPr>
                </a:pPr>
                <a:endParaRPr lang="nl-NL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xVal>
            <c:numRef>
              <c:f>PB!$KO$5:$KO$8</c:f>
              <c:numCache>
                <c:formatCode>General</c:formatCode>
                <c:ptCount val="4"/>
                <c:pt idx="0">
                  <c:v>2</c:v>
                </c:pt>
                <c:pt idx="1">
                  <c:v>16</c:v>
                </c:pt>
                <c:pt idx="2">
                  <c:v>2</c:v>
                </c:pt>
                <c:pt idx="3">
                  <c:v>16</c:v>
                </c:pt>
              </c:numCache>
            </c:numRef>
          </c:xVal>
          <c:yVal>
            <c:numRef>
              <c:f>PB!$KO$9:$KO$12</c:f>
              <c:numCache>
                <c:formatCode>General</c:formatCode>
                <c:ptCount val="4"/>
                <c:pt idx="0">
                  <c:v>1.7</c:v>
                </c:pt>
                <c:pt idx="1">
                  <c:v>13.6</c:v>
                </c:pt>
                <c:pt idx="2">
                  <c:v>2.2999999999999998</c:v>
                </c:pt>
                <c:pt idx="3">
                  <c:v>18.399999999999999</c:v>
                </c:pt>
              </c:numCache>
            </c:numRef>
          </c:yVal>
          <c:smooth val="0"/>
        </c:ser>
        <c:ser>
          <c:idx val="3"/>
          <c:order val="3"/>
          <c:tx>
            <c:v/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404040">
                  <a:alpha val="75000"/>
                </a:srgbClr>
              </a:solidFill>
              <a:ln w="9525">
                <a:noFill/>
              </a:ln>
            </c:spPr>
          </c:marker>
          <c:xVal>
            <c:numRef>
              <c:f>PB!$KO$13:$KO$99</c:f>
              <c:numCache>
                <c:formatCode>General</c:formatCode>
                <c:ptCount val="87"/>
                <c:pt idx="0">
                  <c:v>7.2</c:v>
                </c:pt>
                <c:pt idx="1">
                  <c:v>5.4</c:v>
                </c:pt>
                <c:pt idx="2">
                  <c:v>2.8</c:v>
                </c:pt>
                <c:pt idx="3">
                  <c:v>6.7</c:v>
                </c:pt>
                <c:pt idx="4">
                  <c:v>6.9</c:v>
                </c:pt>
                <c:pt idx="5">
                  <c:v>13.7</c:v>
                </c:pt>
                <c:pt idx="6">
                  <c:v>8.6</c:v>
                </c:pt>
                <c:pt idx="7">
                  <c:v>12.8</c:v>
                </c:pt>
                <c:pt idx="8">
                  <c:v>3.1</c:v>
                </c:pt>
                <c:pt idx="9">
                  <c:v>11.4</c:v>
                </c:pt>
                <c:pt idx="10">
                  <c:v>6.7</c:v>
                </c:pt>
                <c:pt idx="11">
                  <c:v>4.8</c:v>
                </c:pt>
                <c:pt idx="12">
                  <c:v>12.1</c:v>
                </c:pt>
                <c:pt idx="13">
                  <c:v>6.2</c:v>
                </c:pt>
                <c:pt idx="14">
                  <c:v>7.4</c:v>
                </c:pt>
                <c:pt idx="15">
                  <c:v>4.4000000000000004</c:v>
                </c:pt>
                <c:pt idx="16">
                  <c:v>4.7</c:v>
                </c:pt>
                <c:pt idx="17">
                  <c:v>12.1</c:v>
                </c:pt>
                <c:pt idx="18">
                  <c:v>3.6</c:v>
                </c:pt>
                <c:pt idx="19">
                  <c:v>7.4</c:v>
                </c:pt>
                <c:pt idx="20">
                  <c:v>6.2</c:v>
                </c:pt>
                <c:pt idx="21">
                  <c:v>5.2</c:v>
                </c:pt>
                <c:pt idx="22">
                  <c:v>6.1</c:v>
                </c:pt>
                <c:pt idx="23">
                  <c:v>12</c:v>
                </c:pt>
                <c:pt idx="24">
                  <c:v>4.2</c:v>
                </c:pt>
                <c:pt idx="25">
                  <c:v>5.2</c:v>
                </c:pt>
                <c:pt idx="26">
                  <c:v>8.4</c:v>
                </c:pt>
                <c:pt idx="27">
                  <c:v>5.2</c:v>
                </c:pt>
                <c:pt idx="28">
                  <c:v>10.9</c:v>
                </c:pt>
                <c:pt idx="29">
                  <c:v>8.8000000000000007</c:v>
                </c:pt>
                <c:pt idx="30">
                  <c:v>5.5</c:v>
                </c:pt>
                <c:pt idx="31">
                  <c:v>11.2</c:v>
                </c:pt>
                <c:pt idx="32">
                  <c:v>4.2</c:v>
                </c:pt>
                <c:pt idx="33">
                  <c:v>13.2</c:v>
                </c:pt>
                <c:pt idx="34">
                  <c:v>5.3</c:v>
                </c:pt>
                <c:pt idx="35">
                  <c:v>4.7</c:v>
                </c:pt>
                <c:pt idx="36">
                  <c:v>6.3</c:v>
                </c:pt>
                <c:pt idx="37">
                  <c:v>9.1</c:v>
                </c:pt>
                <c:pt idx="38">
                  <c:v>8.1</c:v>
                </c:pt>
                <c:pt idx="39">
                  <c:v>6.9</c:v>
                </c:pt>
                <c:pt idx="40">
                  <c:v>4.3</c:v>
                </c:pt>
                <c:pt idx="41">
                  <c:v>4</c:v>
                </c:pt>
                <c:pt idx="42">
                  <c:v>6.6</c:v>
                </c:pt>
                <c:pt idx="43">
                  <c:v>6.4</c:v>
                </c:pt>
                <c:pt idx="44">
                  <c:v>6</c:v>
                </c:pt>
                <c:pt idx="45">
                  <c:v>4.9000000000000004</c:v>
                </c:pt>
                <c:pt idx="46">
                  <c:v>8.3000000000000007</c:v>
                </c:pt>
                <c:pt idx="47">
                  <c:v>9.1</c:v>
                </c:pt>
                <c:pt idx="48">
                  <c:v>9.4</c:v>
                </c:pt>
                <c:pt idx="49">
                  <c:v>12.4</c:v>
                </c:pt>
                <c:pt idx="50">
                  <c:v>4.8</c:v>
                </c:pt>
                <c:pt idx="51">
                  <c:v>7.7</c:v>
                </c:pt>
                <c:pt idx="52">
                  <c:v>5.4</c:v>
                </c:pt>
                <c:pt idx="53">
                  <c:v>4.5999999999999996</c:v>
                </c:pt>
                <c:pt idx="54">
                  <c:v>4.7</c:v>
                </c:pt>
                <c:pt idx="55">
                  <c:v>5.6</c:v>
                </c:pt>
                <c:pt idx="56">
                  <c:v>5</c:v>
                </c:pt>
                <c:pt idx="57">
                  <c:v>4.3</c:v>
                </c:pt>
                <c:pt idx="58">
                  <c:v>8.6</c:v>
                </c:pt>
                <c:pt idx="59">
                  <c:v>7.4</c:v>
                </c:pt>
                <c:pt idx="60">
                  <c:v>8</c:v>
                </c:pt>
                <c:pt idx="61">
                  <c:v>5.0999999999999996</c:v>
                </c:pt>
                <c:pt idx="62">
                  <c:v>6.4</c:v>
                </c:pt>
                <c:pt idx="63">
                  <c:v>3.7</c:v>
                </c:pt>
                <c:pt idx="64">
                  <c:v>4</c:v>
                </c:pt>
                <c:pt idx="65">
                  <c:v>4.9000000000000004</c:v>
                </c:pt>
                <c:pt idx="66">
                  <c:v>5</c:v>
                </c:pt>
                <c:pt idx="67">
                  <c:v>4.5</c:v>
                </c:pt>
                <c:pt idx="68">
                  <c:v>5.6</c:v>
                </c:pt>
                <c:pt idx="69">
                  <c:v>5.9</c:v>
                </c:pt>
                <c:pt idx="70">
                  <c:v>3.7</c:v>
                </c:pt>
                <c:pt idx="71">
                  <c:v>6.5</c:v>
                </c:pt>
                <c:pt idx="72">
                  <c:v>9</c:v>
                </c:pt>
                <c:pt idx="73">
                  <c:v>9.1</c:v>
                </c:pt>
                <c:pt idx="74">
                  <c:v>7.2</c:v>
                </c:pt>
                <c:pt idx="75">
                  <c:v>7.9</c:v>
                </c:pt>
                <c:pt idx="76">
                  <c:v>3.4</c:v>
                </c:pt>
                <c:pt idx="77">
                  <c:v>6.1</c:v>
                </c:pt>
                <c:pt idx="78">
                  <c:v>9.3000000000000007</c:v>
                </c:pt>
                <c:pt idx="79">
                  <c:v>4.5999999999999996</c:v>
                </c:pt>
                <c:pt idx="80">
                  <c:v>6.5</c:v>
                </c:pt>
                <c:pt idx="81">
                  <c:v>6.3</c:v>
                </c:pt>
                <c:pt idx="82">
                  <c:v>5</c:v>
                </c:pt>
                <c:pt idx="83">
                  <c:v>8</c:v>
                </c:pt>
                <c:pt idx="84">
                  <c:v>5.9</c:v>
                </c:pt>
                <c:pt idx="85">
                  <c:v>3.6</c:v>
                </c:pt>
                <c:pt idx="86">
                  <c:v>8</c:v>
                </c:pt>
              </c:numCache>
            </c:numRef>
          </c:xVal>
          <c:yVal>
            <c:numRef>
              <c:f>PB!$KO$100:$KO$186</c:f>
              <c:numCache>
                <c:formatCode>General</c:formatCode>
                <c:ptCount val="87"/>
                <c:pt idx="0">
                  <c:v>7.85907482134823</c:v>
                </c:pt>
                <c:pt idx="1">
                  <c:v>5.4639739452150602</c:v>
                </c:pt>
                <c:pt idx="2">
                  <c:v>2.99465397473096</c:v>
                </c:pt>
                <c:pt idx="3">
                  <c:v>7.0398362380913699</c:v>
                </c:pt>
                <c:pt idx="4">
                  <c:v>7.2937100039280596</c:v>
                </c:pt>
                <c:pt idx="5">
                  <c:v>15.000527657794301</c:v>
                </c:pt>
                <c:pt idx="6">
                  <c:v>7.8702875617202999</c:v>
                </c:pt>
                <c:pt idx="7">
                  <c:v>12.6776681512073</c:v>
                </c:pt>
                <c:pt idx="8">
                  <c:v>3.4141773245590099</c:v>
                </c:pt>
                <c:pt idx="9">
                  <c:v>11.1843323810249</c:v>
                </c:pt>
                <c:pt idx="10">
                  <c:v>6.8807461068676403</c:v>
                </c:pt>
                <c:pt idx="11">
                  <c:v>5.4347931180444498</c:v>
                </c:pt>
                <c:pt idx="12">
                  <c:v>12.2841212271011</c:v>
                </c:pt>
                <c:pt idx="13">
                  <c:v>6.2261041971799704</c:v>
                </c:pt>
                <c:pt idx="14">
                  <c:v>7.3625143088181897</c:v>
                </c:pt>
                <c:pt idx="15">
                  <c:v>4.7574313741125103</c:v>
                </c:pt>
                <c:pt idx="16">
                  <c:v>4.57672345031001</c:v>
                </c:pt>
                <c:pt idx="17">
                  <c:v>11.4301636716873</c:v>
                </c:pt>
                <c:pt idx="18">
                  <c:v>3.68183088162837</c:v>
                </c:pt>
                <c:pt idx="19">
                  <c:v>6.7361482459120596</c:v>
                </c:pt>
                <c:pt idx="20">
                  <c:v>7.1622118138548201</c:v>
                </c:pt>
                <c:pt idx="21">
                  <c:v>4.7995389348776296</c:v>
                </c:pt>
                <c:pt idx="22">
                  <c:v>6.0218409717383903</c:v>
                </c:pt>
                <c:pt idx="23">
                  <c:v>12.542673102123</c:v>
                </c:pt>
                <c:pt idx="24">
                  <c:v>4.19694983911966</c:v>
                </c:pt>
                <c:pt idx="25">
                  <c:v>5.3158194240596197</c:v>
                </c:pt>
                <c:pt idx="26">
                  <c:v>8.2375632296150503</c:v>
                </c:pt>
                <c:pt idx="27">
                  <c:v>5.7015794327240599</c:v>
                </c:pt>
                <c:pt idx="28">
                  <c:v>9.4895223818657204</c:v>
                </c:pt>
                <c:pt idx="29">
                  <c:v>9.2546856360273093</c:v>
                </c:pt>
                <c:pt idx="30">
                  <c:v>5.7527459314031102</c:v>
                </c:pt>
                <c:pt idx="31">
                  <c:v>9.7110663456567892</c:v>
                </c:pt>
                <c:pt idx="32">
                  <c:v>4.1636759180824896</c:v>
                </c:pt>
                <c:pt idx="33">
                  <c:v>13.4383214542689</c:v>
                </c:pt>
                <c:pt idx="34">
                  <c:v>5.2472923612481503</c:v>
                </c:pt>
                <c:pt idx="35">
                  <c:v>4.4491994859259298</c:v>
                </c:pt>
                <c:pt idx="36">
                  <c:v>6.5460118545344601</c:v>
                </c:pt>
                <c:pt idx="37">
                  <c:v>8.66335067900933</c:v>
                </c:pt>
                <c:pt idx="38">
                  <c:v>7.3483237043191103</c:v>
                </c:pt>
                <c:pt idx="39">
                  <c:v>6.7882823537974097</c:v>
                </c:pt>
                <c:pt idx="40">
                  <c:v>3.93364731093923</c:v>
                </c:pt>
                <c:pt idx="41">
                  <c:v>4.0154930858257396</c:v>
                </c:pt>
                <c:pt idx="42">
                  <c:v>7.1623814630421903</c:v>
                </c:pt>
                <c:pt idx="43">
                  <c:v>6.2391319954587399</c:v>
                </c:pt>
                <c:pt idx="44">
                  <c:v>5.7011904640133402</c:v>
                </c:pt>
                <c:pt idx="45">
                  <c:v>4.8476874270454697</c:v>
                </c:pt>
                <c:pt idx="46">
                  <c:v>7.7320718986493198</c:v>
                </c:pt>
                <c:pt idx="47">
                  <c:v>8.8781141511770301</c:v>
                </c:pt>
                <c:pt idx="48">
                  <c:v>8.6324149106683894</c:v>
                </c:pt>
                <c:pt idx="49">
                  <c:v>11.9712621770861</c:v>
                </c:pt>
                <c:pt idx="50">
                  <c:v>4.6782934826052696</c:v>
                </c:pt>
                <c:pt idx="51">
                  <c:v>7.4600344116036199</c:v>
                </c:pt>
                <c:pt idx="52">
                  <c:v>5.3375995764993798</c:v>
                </c:pt>
                <c:pt idx="53">
                  <c:v>4.47206354111397</c:v>
                </c:pt>
                <c:pt idx="54">
                  <c:v>4.7702434661929098</c:v>
                </c:pt>
                <c:pt idx="55">
                  <c:v>4.5153276488333001</c:v>
                </c:pt>
                <c:pt idx="56">
                  <c:v>4.83184679773579</c:v>
                </c:pt>
                <c:pt idx="57">
                  <c:v>4.4030543415060297</c:v>
                </c:pt>
                <c:pt idx="58">
                  <c:v>8.7251815517122893</c:v>
                </c:pt>
                <c:pt idx="59">
                  <c:v>7.6918682133873499</c:v>
                </c:pt>
                <c:pt idx="60">
                  <c:v>8.0129276004581804</c:v>
                </c:pt>
                <c:pt idx="61">
                  <c:v>5.0103946199755596</c:v>
                </c:pt>
                <c:pt idx="62">
                  <c:v>6.2467899661782704</c:v>
                </c:pt>
                <c:pt idx="63">
                  <c:v>4.0473704148838898</c:v>
                </c:pt>
                <c:pt idx="64">
                  <c:v>4.4069066995291797</c:v>
                </c:pt>
                <c:pt idx="65">
                  <c:v>5.0602840811163396</c:v>
                </c:pt>
                <c:pt idx="66">
                  <c:v>5.5018033994217204</c:v>
                </c:pt>
                <c:pt idx="67">
                  <c:v>5.1285418104266798</c:v>
                </c:pt>
                <c:pt idx="68">
                  <c:v>5.3452259006957199</c:v>
                </c:pt>
                <c:pt idx="69">
                  <c:v>5.7447996658421996</c:v>
                </c:pt>
                <c:pt idx="70">
                  <c:v>3.8011464322151798</c:v>
                </c:pt>
                <c:pt idx="71">
                  <c:v>6.8445688536626497</c:v>
                </c:pt>
                <c:pt idx="72">
                  <c:v>8.5153941725606508</c:v>
                </c:pt>
                <c:pt idx="73">
                  <c:v>9.5239250334808503</c:v>
                </c:pt>
                <c:pt idx="74">
                  <c:v>8.8768711239508598</c:v>
                </c:pt>
                <c:pt idx="75">
                  <c:v>8.5473676336139999</c:v>
                </c:pt>
                <c:pt idx="76">
                  <c:v>3.1006920706976402</c:v>
                </c:pt>
                <c:pt idx="77">
                  <c:v>6.4118851103167396</c:v>
                </c:pt>
                <c:pt idx="78">
                  <c:v>9.8987120784597593</c:v>
                </c:pt>
                <c:pt idx="79">
                  <c:v>4.24838524382083</c:v>
                </c:pt>
                <c:pt idx="80">
                  <c:v>6.0283069020431403</c:v>
                </c:pt>
                <c:pt idx="81">
                  <c:v>5.9870295788051102</c:v>
                </c:pt>
                <c:pt idx="82">
                  <c:v>5.7136664387137603</c:v>
                </c:pt>
                <c:pt idx="83">
                  <c:v>7.5330521016231797</c:v>
                </c:pt>
                <c:pt idx="84">
                  <c:v>5.9747397807980196</c:v>
                </c:pt>
                <c:pt idx="85">
                  <c:v>3.2147735870922398</c:v>
                </c:pt>
                <c:pt idx="86">
                  <c:v>8.4366999628639299</c:v>
                </c:pt>
              </c:numCache>
            </c:numRef>
          </c:yVal>
          <c:smooth val="0"/>
        </c:ser>
        <c:ser>
          <c:idx val="4"/>
          <c:order val="4"/>
          <c:tx>
            <c:v>Passing-Bablok fit
(y = 0,04215 + 0,9892 x)</c:v>
          </c:tx>
          <c:spPr>
            <a:ln w="25400">
              <a:solidFill>
                <a:srgbClr val="E61C1B"/>
              </a:solidFill>
              <a:prstDash val="solid"/>
            </a:ln>
          </c:spPr>
          <c:marker>
            <c:symbol val="none"/>
          </c:marker>
          <c:xVal>
            <c:numRef>
              <c:f>PB!$KO$187:$KO$188</c:f>
              <c:numCache>
                <c:formatCode>General</c:formatCode>
                <c:ptCount val="2"/>
                <c:pt idx="0">
                  <c:v>2.8</c:v>
                </c:pt>
                <c:pt idx="1">
                  <c:v>13.7</c:v>
                </c:pt>
              </c:numCache>
            </c:numRef>
          </c:xVal>
          <c:yVal>
            <c:numRef>
              <c:f>PB!$KO$189:$KO$190</c:f>
              <c:numCache>
                <c:formatCode>General</c:formatCode>
                <c:ptCount val="2"/>
                <c:pt idx="0">
                  <c:v>2.8120153836265529</c:v>
                </c:pt>
                <c:pt idx="1">
                  <c:v>13.594719358537169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101632"/>
        <c:axId val="152103552"/>
      </c:scatterChart>
      <c:valAx>
        <c:axId val="152101632"/>
        <c:scaling>
          <c:orientation val="minMax"/>
          <c:max val="16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>
                    <a:latin typeface="Calibri"/>
                    <a:ea typeface="Calibri"/>
                    <a:cs typeface="Calibri"/>
                  </a:defRPr>
                </a:pPr>
                <a:r>
                  <a:rPr lang="nl-NL"/>
                  <a:t>Tacrolimus: Whole Blood (</a:t>
                </a:r>
                <a:r>
                  <a:rPr lang="el-GR"/>
                  <a:t>μ</a:t>
                </a:r>
                <a:r>
                  <a:rPr lang="nl-NL"/>
                  <a:t>g / L)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spPr>
          <a:ln w="12700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900" b="0" i="0">
                <a:latin typeface="Calibri"/>
                <a:ea typeface="Calibri"/>
                <a:cs typeface="Calibri"/>
              </a:defRPr>
            </a:pPr>
            <a:endParaRPr lang="nl-NL"/>
          </a:p>
        </c:txPr>
        <c:crossAx val="152103552"/>
        <c:crosses val="min"/>
        <c:crossBetween val="midCat"/>
        <c:majorUnit val="2"/>
        <c:minorUnit val="2"/>
      </c:valAx>
      <c:valAx>
        <c:axId val="152103552"/>
        <c:scaling>
          <c:orientation val="minMax"/>
          <c:max val="16"/>
          <c:min val="2"/>
        </c:scaling>
        <c:delete val="0"/>
        <c:axPos val="l"/>
        <c:title>
          <c:tx>
            <c:rich>
              <a:bodyPr/>
              <a:lstStyle/>
              <a:p>
                <a:pPr>
                  <a:defRPr sz="1000" b="0" i="0">
                    <a:latin typeface="Calibri"/>
                    <a:ea typeface="Calibri"/>
                    <a:cs typeface="Calibri"/>
                  </a:defRPr>
                </a:pPr>
                <a:r>
                  <a:rPr lang="nl-NL"/>
                  <a:t>Tacrolimus: Dried Blood Spot Duplo + Single (</a:t>
                </a:r>
                <a:r>
                  <a:rPr lang="el-GR"/>
                  <a:t>μ</a:t>
                </a:r>
                <a:r>
                  <a:rPr lang="nl-NL"/>
                  <a:t>g / L)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spPr>
          <a:ln w="12700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900" b="0" i="0">
                <a:latin typeface="Calibri"/>
                <a:ea typeface="Calibri"/>
                <a:cs typeface="Calibri"/>
              </a:defRPr>
            </a:pPr>
            <a:endParaRPr lang="nl-NL"/>
          </a:p>
        </c:txPr>
        <c:crossAx val="152101632"/>
        <c:crosses val="min"/>
        <c:crossBetween val="midCat"/>
        <c:majorUnit val="2"/>
        <c:minorUnit val="2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233554810686448"/>
          <c:y val="0.67477314812270939"/>
          <c:w val="0.25573770491803277"/>
          <c:h val="0.14763231197771587"/>
        </c:manualLayout>
      </c:layout>
      <c:overlay val="1"/>
      <c:txPr>
        <a:bodyPr/>
        <a:lstStyle/>
        <a:p>
          <a:pPr>
            <a:defRPr sz="900" b="0" i="0">
              <a:latin typeface="Calibri"/>
              <a:ea typeface="Calibri"/>
              <a:cs typeface="Calibri"/>
            </a:defRPr>
          </a:pPr>
          <a:endParaRPr lang="nl-NL"/>
        </a:p>
      </c:txPr>
    </c:legend>
    <c:plotVisOnly val="0"/>
    <c:dispBlanksAs val="gap"/>
    <c:showDLblsOverMax val="0"/>
  </c:chart>
  <c:spPr>
    <a:ln w="12700">
      <a:solidFill>
        <a:srgbClr val="F0F0F0"/>
      </a:solidFill>
      <a:prstDash val="solid"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3BCC02-5015-405B-8332-F916FD5D5DC1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0B0DA6C-3DFE-49BF-AA1C-E69D82311EA0}">
      <dgm:prSet phldrT="[Tekst]"/>
      <dgm:spPr/>
      <dgm:t>
        <a:bodyPr/>
        <a:lstStyle/>
        <a:p>
          <a:r>
            <a:rPr lang="nl-NL" dirty="0" smtClean="0"/>
            <a:t>08:30 Patiënt komt aan in het ziekenhuis</a:t>
          </a:r>
          <a:endParaRPr lang="nl-NL" dirty="0"/>
        </a:p>
      </dgm:t>
    </dgm:pt>
    <dgm:pt modelId="{493FA127-5D82-44FE-A83C-618CE8D54AD1}" type="parTrans" cxnId="{7EFF2B2B-CC73-4B6B-9894-A1AF0FA56AAF}">
      <dgm:prSet/>
      <dgm:spPr/>
      <dgm:t>
        <a:bodyPr/>
        <a:lstStyle/>
        <a:p>
          <a:endParaRPr lang="nl-NL"/>
        </a:p>
      </dgm:t>
    </dgm:pt>
    <dgm:pt modelId="{6DAB755E-6452-4053-9CCA-1BC20F4A1090}" type="sibTrans" cxnId="{7EFF2B2B-CC73-4B6B-9894-A1AF0FA56AAF}">
      <dgm:prSet/>
      <dgm:spPr/>
      <dgm:t>
        <a:bodyPr/>
        <a:lstStyle/>
        <a:p>
          <a:endParaRPr lang="nl-NL"/>
        </a:p>
      </dgm:t>
    </dgm:pt>
    <dgm:pt modelId="{964A803E-70DA-46F1-A2CD-188197320EFA}">
      <dgm:prSet phldrT="[Tekst]"/>
      <dgm:spPr/>
      <dgm:t>
        <a:bodyPr/>
        <a:lstStyle/>
        <a:p>
          <a:r>
            <a:rPr lang="nl-NL" dirty="0" smtClean="0"/>
            <a:t>~09:00-12:00 Patiënt bij de Nefroloog</a:t>
          </a:r>
          <a:endParaRPr lang="nl-NL" dirty="0"/>
        </a:p>
      </dgm:t>
    </dgm:pt>
    <dgm:pt modelId="{7E6B5CFD-1D33-4207-AFE3-83D3C3931EA0}" type="parTrans" cxnId="{DDB46A69-B57D-452D-BA6F-C7AC65994A02}">
      <dgm:prSet/>
      <dgm:spPr/>
      <dgm:t>
        <a:bodyPr/>
        <a:lstStyle/>
        <a:p>
          <a:endParaRPr lang="nl-NL"/>
        </a:p>
      </dgm:t>
    </dgm:pt>
    <dgm:pt modelId="{365266CD-9CF7-4BB2-A414-9B9E42E8B6CA}" type="sibTrans" cxnId="{DDB46A69-B57D-452D-BA6F-C7AC65994A02}">
      <dgm:prSet/>
      <dgm:spPr/>
      <dgm:t>
        <a:bodyPr/>
        <a:lstStyle/>
        <a:p>
          <a:endParaRPr lang="nl-NL"/>
        </a:p>
      </dgm:t>
    </dgm:pt>
    <dgm:pt modelId="{F2F78AE8-38D2-4D9D-8301-B8376EFAA8F0}">
      <dgm:prSet phldrT="[Tekst]"/>
      <dgm:spPr/>
      <dgm:t>
        <a:bodyPr/>
        <a:lstStyle/>
        <a:p>
          <a:r>
            <a:rPr lang="nl-NL" dirty="0" smtClean="0"/>
            <a:t>19:30 Nefroloog belt patiënt</a:t>
          </a:r>
          <a:endParaRPr lang="nl-NL" dirty="0"/>
        </a:p>
      </dgm:t>
    </dgm:pt>
    <dgm:pt modelId="{900E4566-9F98-4166-AF47-99E2C877E127}" type="parTrans" cxnId="{6DAFFF7C-188B-4575-9E79-E9DD5AC72193}">
      <dgm:prSet/>
      <dgm:spPr/>
      <dgm:t>
        <a:bodyPr/>
        <a:lstStyle/>
        <a:p>
          <a:endParaRPr lang="nl-NL"/>
        </a:p>
      </dgm:t>
    </dgm:pt>
    <dgm:pt modelId="{C671260B-1778-4978-A04A-B484FD228211}" type="sibTrans" cxnId="{6DAFFF7C-188B-4575-9E79-E9DD5AC72193}">
      <dgm:prSet/>
      <dgm:spPr/>
      <dgm:t>
        <a:bodyPr/>
        <a:lstStyle/>
        <a:p>
          <a:endParaRPr lang="nl-NL"/>
        </a:p>
      </dgm:t>
    </dgm:pt>
    <dgm:pt modelId="{A9D8AB12-82E9-4B45-A966-680516A38B27}">
      <dgm:prSet/>
      <dgm:spPr/>
      <dgm:t>
        <a:bodyPr/>
        <a:lstStyle/>
        <a:p>
          <a:r>
            <a:rPr lang="nl-NL" dirty="0" smtClean="0"/>
            <a:t>8:45 Bloed prikken</a:t>
          </a:r>
          <a:endParaRPr lang="nl-NL" dirty="0"/>
        </a:p>
      </dgm:t>
    </dgm:pt>
    <dgm:pt modelId="{86F84B1E-F52F-4973-A0AE-3B0D3C87303F}" type="parTrans" cxnId="{862D7A83-3AB5-4DCB-97EB-FE12EE02C84D}">
      <dgm:prSet/>
      <dgm:spPr/>
      <dgm:t>
        <a:bodyPr/>
        <a:lstStyle/>
        <a:p>
          <a:endParaRPr lang="nl-NL"/>
        </a:p>
      </dgm:t>
    </dgm:pt>
    <dgm:pt modelId="{B35AE0CC-3718-4875-B80B-EAE19B750736}" type="sibTrans" cxnId="{862D7A83-3AB5-4DCB-97EB-FE12EE02C84D}">
      <dgm:prSet/>
      <dgm:spPr/>
      <dgm:t>
        <a:bodyPr/>
        <a:lstStyle/>
        <a:p>
          <a:endParaRPr lang="nl-NL"/>
        </a:p>
      </dgm:t>
    </dgm:pt>
    <dgm:pt modelId="{ABA35F70-11D8-4762-A1CA-40C083B57A40}">
      <dgm:prSet/>
      <dgm:spPr/>
      <dgm:t>
        <a:bodyPr/>
        <a:lstStyle/>
        <a:p>
          <a:r>
            <a:rPr lang="nl-NL" dirty="0" smtClean="0"/>
            <a:t>16:00 Tacrolimus spiegel beschikbaar</a:t>
          </a:r>
          <a:endParaRPr lang="nl-NL" dirty="0"/>
        </a:p>
      </dgm:t>
    </dgm:pt>
    <dgm:pt modelId="{4B60282D-7051-424D-94F7-41257D4A0319}" type="parTrans" cxnId="{B0B5CE63-B542-41DC-B3DE-8E0B5955D4C6}">
      <dgm:prSet/>
      <dgm:spPr/>
      <dgm:t>
        <a:bodyPr/>
        <a:lstStyle/>
        <a:p>
          <a:endParaRPr lang="nl-NL"/>
        </a:p>
      </dgm:t>
    </dgm:pt>
    <dgm:pt modelId="{7366935B-41C0-4966-9296-95B9B383CC82}" type="sibTrans" cxnId="{B0B5CE63-B542-41DC-B3DE-8E0B5955D4C6}">
      <dgm:prSet/>
      <dgm:spPr/>
      <dgm:t>
        <a:bodyPr/>
        <a:lstStyle/>
        <a:p>
          <a:endParaRPr lang="nl-NL"/>
        </a:p>
      </dgm:t>
    </dgm:pt>
    <dgm:pt modelId="{353AEC95-EE28-44D7-B5A0-3F93E5BE0E88}" type="pres">
      <dgm:prSet presAssocID="{053BCC02-5015-405B-8332-F916FD5D5DC1}" presName="CompostProcess" presStyleCnt="0">
        <dgm:presLayoutVars>
          <dgm:dir/>
          <dgm:resizeHandles val="exact"/>
        </dgm:presLayoutVars>
      </dgm:prSet>
      <dgm:spPr/>
    </dgm:pt>
    <dgm:pt modelId="{6A0FCB5C-313E-4B90-B0E9-7F05B08988E5}" type="pres">
      <dgm:prSet presAssocID="{053BCC02-5015-405B-8332-F916FD5D5DC1}" presName="arrow" presStyleLbl="bgShp" presStyleIdx="0" presStyleCnt="1"/>
      <dgm:spPr/>
    </dgm:pt>
    <dgm:pt modelId="{260A6A26-BC75-4A64-A697-64C8B51309F9}" type="pres">
      <dgm:prSet presAssocID="{053BCC02-5015-405B-8332-F916FD5D5DC1}" presName="linearProcess" presStyleCnt="0"/>
      <dgm:spPr/>
    </dgm:pt>
    <dgm:pt modelId="{F1DF7911-DDFB-467D-9D75-B608C4B02CCE}" type="pres">
      <dgm:prSet presAssocID="{D0B0DA6C-3DFE-49BF-AA1C-E69D82311EA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7BCDBCA-ABBA-4D85-865C-239CB3064C66}" type="pres">
      <dgm:prSet presAssocID="{6DAB755E-6452-4053-9CCA-1BC20F4A1090}" presName="sibTrans" presStyleCnt="0"/>
      <dgm:spPr/>
    </dgm:pt>
    <dgm:pt modelId="{1C5C6FCC-0C27-4607-BF87-86813799C3A3}" type="pres">
      <dgm:prSet presAssocID="{A9D8AB12-82E9-4B45-A966-680516A38B2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586BAF8-064D-493B-8C7C-25039360940A}" type="pres">
      <dgm:prSet presAssocID="{B35AE0CC-3718-4875-B80B-EAE19B750736}" presName="sibTrans" presStyleCnt="0"/>
      <dgm:spPr/>
    </dgm:pt>
    <dgm:pt modelId="{6FFD7502-64BB-4C5C-90BA-F46F24184354}" type="pres">
      <dgm:prSet presAssocID="{964A803E-70DA-46F1-A2CD-188197320EFA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5C86527-04E8-451C-9DF1-B9E64F315C79}" type="pres">
      <dgm:prSet presAssocID="{365266CD-9CF7-4BB2-A414-9B9E42E8B6CA}" presName="sibTrans" presStyleCnt="0"/>
      <dgm:spPr/>
    </dgm:pt>
    <dgm:pt modelId="{8E611BE9-5A2E-4499-BC92-5F461F778CBA}" type="pres">
      <dgm:prSet presAssocID="{ABA35F70-11D8-4762-A1CA-40C083B57A4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B45921A-0E5E-4577-A320-14EEC1647D08}" type="pres">
      <dgm:prSet presAssocID="{7366935B-41C0-4966-9296-95B9B383CC82}" presName="sibTrans" presStyleCnt="0"/>
      <dgm:spPr/>
    </dgm:pt>
    <dgm:pt modelId="{2FB9BE86-1CF8-49DD-9010-3F41E4206AA3}" type="pres">
      <dgm:prSet presAssocID="{F2F78AE8-38D2-4D9D-8301-B8376EFAA8F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DAFFF7C-188B-4575-9E79-E9DD5AC72193}" srcId="{053BCC02-5015-405B-8332-F916FD5D5DC1}" destId="{F2F78AE8-38D2-4D9D-8301-B8376EFAA8F0}" srcOrd="4" destOrd="0" parTransId="{900E4566-9F98-4166-AF47-99E2C877E127}" sibTransId="{C671260B-1778-4978-A04A-B484FD228211}"/>
    <dgm:cxn modelId="{9C492BB7-3A43-4FBF-AF63-9DF6CE2E1C42}" type="presOf" srcId="{D0B0DA6C-3DFE-49BF-AA1C-E69D82311EA0}" destId="{F1DF7911-DDFB-467D-9D75-B608C4B02CCE}" srcOrd="0" destOrd="0" presId="urn:microsoft.com/office/officeart/2005/8/layout/hProcess9"/>
    <dgm:cxn modelId="{B8D966A6-5DC9-4A1C-B7FB-C9CC9F940B7B}" type="presOf" srcId="{053BCC02-5015-405B-8332-F916FD5D5DC1}" destId="{353AEC95-EE28-44D7-B5A0-3F93E5BE0E88}" srcOrd="0" destOrd="0" presId="urn:microsoft.com/office/officeart/2005/8/layout/hProcess9"/>
    <dgm:cxn modelId="{DDB46A69-B57D-452D-BA6F-C7AC65994A02}" srcId="{053BCC02-5015-405B-8332-F916FD5D5DC1}" destId="{964A803E-70DA-46F1-A2CD-188197320EFA}" srcOrd="2" destOrd="0" parTransId="{7E6B5CFD-1D33-4207-AFE3-83D3C3931EA0}" sibTransId="{365266CD-9CF7-4BB2-A414-9B9E42E8B6CA}"/>
    <dgm:cxn modelId="{344DDE57-5762-4BED-B31A-5AE6E9D3C870}" type="presOf" srcId="{964A803E-70DA-46F1-A2CD-188197320EFA}" destId="{6FFD7502-64BB-4C5C-90BA-F46F24184354}" srcOrd="0" destOrd="0" presId="urn:microsoft.com/office/officeart/2005/8/layout/hProcess9"/>
    <dgm:cxn modelId="{7EFF2B2B-CC73-4B6B-9894-A1AF0FA56AAF}" srcId="{053BCC02-5015-405B-8332-F916FD5D5DC1}" destId="{D0B0DA6C-3DFE-49BF-AA1C-E69D82311EA0}" srcOrd="0" destOrd="0" parTransId="{493FA127-5D82-44FE-A83C-618CE8D54AD1}" sibTransId="{6DAB755E-6452-4053-9CCA-1BC20F4A1090}"/>
    <dgm:cxn modelId="{10FF1EAB-52A9-4F9F-AA34-D4692A1EFD9A}" type="presOf" srcId="{ABA35F70-11D8-4762-A1CA-40C083B57A40}" destId="{8E611BE9-5A2E-4499-BC92-5F461F778CBA}" srcOrd="0" destOrd="0" presId="urn:microsoft.com/office/officeart/2005/8/layout/hProcess9"/>
    <dgm:cxn modelId="{9EF737EE-3746-4BC1-9BD2-4FB137BE5263}" type="presOf" srcId="{F2F78AE8-38D2-4D9D-8301-B8376EFAA8F0}" destId="{2FB9BE86-1CF8-49DD-9010-3F41E4206AA3}" srcOrd="0" destOrd="0" presId="urn:microsoft.com/office/officeart/2005/8/layout/hProcess9"/>
    <dgm:cxn modelId="{862D7A83-3AB5-4DCB-97EB-FE12EE02C84D}" srcId="{053BCC02-5015-405B-8332-F916FD5D5DC1}" destId="{A9D8AB12-82E9-4B45-A966-680516A38B27}" srcOrd="1" destOrd="0" parTransId="{86F84B1E-F52F-4973-A0AE-3B0D3C87303F}" sibTransId="{B35AE0CC-3718-4875-B80B-EAE19B750736}"/>
    <dgm:cxn modelId="{B11B9F9C-D63A-4473-8E02-EBE54FE821B6}" type="presOf" srcId="{A9D8AB12-82E9-4B45-A966-680516A38B27}" destId="{1C5C6FCC-0C27-4607-BF87-86813799C3A3}" srcOrd="0" destOrd="0" presId="urn:microsoft.com/office/officeart/2005/8/layout/hProcess9"/>
    <dgm:cxn modelId="{B0B5CE63-B542-41DC-B3DE-8E0B5955D4C6}" srcId="{053BCC02-5015-405B-8332-F916FD5D5DC1}" destId="{ABA35F70-11D8-4762-A1CA-40C083B57A40}" srcOrd="3" destOrd="0" parTransId="{4B60282D-7051-424D-94F7-41257D4A0319}" sibTransId="{7366935B-41C0-4966-9296-95B9B383CC82}"/>
    <dgm:cxn modelId="{B646BED2-C022-4EE6-9450-2DE2A0CEF1B6}" type="presParOf" srcId="{353AEC95-EE28-44D7-B5A0-3F93E5BE0E88}" destId="{6A0FCB5C-313E-4B90-B0E9-7F05B08988E5}" srcOrd="0" destOrd="0" presId="urn:microsoft.com/office/officeart/2005/8/layout/hProcess9"/>
    <dgm:cxn modelId="{D538396E-5A39-4C59-B229-74A6EA6C80CD}" type="presParOf" srcId="{353AEC95-EE28-44D7-B5A0-3F93E5BE0E88}" destId="{260A6A26-BC75-4A64-A697-64C8B51309F9}" srcOrd="1" destOrd="0" presId="urn:microsoft.com/office/officeart/2005/8/layout/hProcess9"/>
    <dgm:cxn modelId="{449B4B9D-BEED-4C6C-BA1A-27A2C814B0E1}" type="presParOf" srcId="{260A6A26-BC75-4A64-A697-64C8B51309F9}" destId="{F1DF7911-DDFB-467D-9D75-B608C4B02CCE}" srcOrd="0" destOrd="0" presId="urn:microsoft.com/office/officeart/2005/8/layout/hProcess9"/>
    <dgm:cxn modelId="{C874FDAE-2766-4571-BFC6-2DB6C2320099}" type="presParOf" srcId="{260A6A26-BC75-4A64-A697-64C8B51309F9}" destId="{A7BCDBCA-ABBA-4D85-865C-239CB3064C66}" srcOrd="1" destOrd="0" presId="urn:microsoft.com/office/officeart/2005/8/layout/hProcess9"/>
    <dgm:cxn modelId="{62C3AAC9-D8FA-436A-9079-5A2BE2ED4C34}" type="presParOf" srcId="{260A6A26-BC75-4A64-A697-64C8B51309F9}" destId="{1C5C6FCC-0C27-4607-BF87-86813799C3A3}" srcOrd="2" destOrd="0" presId="urn:microsoft.com/office/officeart/2005/8/layout/hProcess9"/>
    <dgm:cxn modelId="{49509123-8D10-48EA-9408-30DF160E5A4E}" type="presParOf" srcId="{260A6A26-BC75-4A64-A697-64C8B51309F9}" destId="{7586BAF8-064D-493B-8C7C-25039360940A}" srcOrd="3" destOrd="0" presId="urn:microsoft.com/office/officeart/2005/8/layout/hProcess9"/>
    <dgm:cxn modelId="{FC305CC0-8DB3-4EDF-ABEA-F8E1ADBFEF07}" type="presParOf" srcId="{260A6A26-BC75-4A64-A697-64C8B51309F9}" destId="{6FFD7502-64BB-4C5C-90BA-F46F24184354}" srcOrd="4" destOrd="0" presId="urn:microsoft.com/office/officeart/2005/8/layout/hProcess9"/>
    <dgm:cxn modelId="{35B0917E-35BB-40A2-B8AE-D255C2878E8B}" type="presParOf" srcId="{260A6A26-BC75-4A64-A697-64C8B51309F9}" destId="{05C86527-04E8-451C-9DF1-B9E64F315C79}" srcOrd="5" destOrd="0" presId="urn:microsoft.com/office/officeart/2005/8/layout/hProcess9"/>
    <dgm:cxn modelId="{3BF448CE-8997-4250-BBB9-6B4CB642E096}" type="presParOf" srcId="{260A6A26-BC75-4A64-A697-64C8B51309F9}" destId="{8E611BE9-5A2E-4499-BC92-5F461F778CBA}" srcOrd="6" destOrd="0" presId="urn:microsoft.com/office/officeart/2005/8/layout/hProcess9"/>
    <dgm:cxn modelId="{22BA2C76-0D24-4714-B7C3-9D1FA9638740}" type="presParOf" srcId="{260A6A26-BC75-4A64-A697-64C8B51309F9}" destId="{1B45921A-0E5E-4577-A320-14EEC1647D08}" srcOrd="7" destOrd="0" presId="urn:microsoft.com/office/officeart/2005/8/layout/hProcess9"/>
    <dgm:cxn modelId="{0C2BE02E-348D-4399-97C5-E474204E6F09}" type="presParOf" srcId="{260A6A26-BC75-4A64-A697-64C8B51309F9}" destId="{2FB9BE86-1CF8-49DD-9010-3F41E4206AA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3BCC02-5015-405B-8332-F916FD5D5DC1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0B0DA6C-3DFE-49BF-AA1C-E69D82311EA0}">
      <dgm:prSet phldrT="[Tekst]"/>
      <dgm:spPr/>
      <dgm:t>
        <a:bodyPr/>
        <a:lstStyle/>
        <a:p>
          <a:r>
            <a:rPr lang="nl-NL" dirty="0" smtClean="0"/>
            <a:t>5-7 dagen voor polibezoek DBS afnemen thuis</a:t>
          </a:r>
          <a:endParaRPr lang="nl-NL" dirty="0"/>
        </a:p>
      </dgm:t>
    </dgm:pt>
    <dgm:pt modelId="{493FA127-5D82-44FE-A83C-618CE8D54AD1}" type="parTrans" cxnId="{7EFF2B2B-CC73-4B6B-9894-A1AF0FA56AAF}">
      <dgm:prSet/>
      <dgm:spPr/>
      <dgm:t>
        <a:bodyPr/>
        <a:lstStyle/>
        <a:p>
          <a:endParaRPr lang="nl-NL"/>
        </a:p>
      </dgm:t>
    </dgm:pt>
    <dgm:pt modelId="{6DAB755E-6452-4053-9CCA-1BC20F4A1090}" type="sibTrans" cxnId="{7EFF2B2B-CC73-4B6B-9894-A1AF0FA56AAF}">
      <dgm:prSet/>
      <dgm:spPr/>
      <dgm:t>
        <a:bodyPr/>
        <a:lstStyle/>
        <a:p>
          <a:endParaRPr lang="nl-NL"/>
        </a:p>
      </dgm:t>
    </dgm:pt>
    <dgm:pt modelId="{964A803E-70DA-46F1-A2CD-188197320EFA}">
      <dgm:prSet phldrT="[Tekst]"/>
      <dgm:spPr/>
      <dgm:t>
        <a:bodyPr/>
        <a:lstStyle/>
        <a:p>
          <a:r>
            <a:rPr lang="nl-NL" dirty="0" smtClean="0"/>
            <a:t>8:45 Bloed prikken</a:t>
          </a:r>
          <a:endParaRPr lang="nl-NL" dirty="0"/>
        </a:p>
      </dgm:t>
    </dgm:pt>
    <dgm:pt modelId="{7E6B5CFD-1D33-4207-AFE3-83D3C3931EA0}" type="parTrans" cxnId="{DDB46A69-B57D-452D-BA6F-C7AC65994A02}">
      <dgm:prSet/>
      <dgm:spPr/>
      <dgm:t>
        <a:bodyPr/>
        <a:lstStyle/>
        <a:p>
          <a:endParaRPr lang="nl-NL"/>
        </a:p>
      </dgm:t>
    </dgm:pt>
    <dgm:pt modelId="{365266CD-9CF7-4BB2-A414-9B9E42E8B6CA}" type="sibTrans" cxnId="{DDB46A69-B57D-452D-BA6F-C7AC65994A02}">
      <dgm:prSet/>
      <dgm:spPr/>
      <dgm:t>
        <a:bodyPr/>
        <a:lstStyle/>
        <a:p>
          <a:endParaRPr lang="nl-NL"/>
        </a:p>
      </dgm:t>
    </dgm:pt>
    <dgm:pt modelId="{A9D8AB12-82E9-4B45-A966-680516A38B27}">
      <dgm:prSet/>
      <dgm:spPr/>
      <dgm:t>
        <a:bodyPr/>
        <a:lstStyle/>
        <a:p>
          <a:r>
            <a:rPr lang="nl-NL" dirty="0" smtClean="0"/>
            <a:t>8:30 </a:t>
          </a:r>
          <a:r>
            <a:rPr lang="nl-NL" dirty="0" err="1" smtClean="0"/>
            <a:t>Patient</a:t>
          </a:r>
          <a:r>
            <a:rPr lang="nl-NL" dirty="0" smtClean="0"/>
            <a:t> komt aan in het ziekenhuis</a:t>
          </a:r>
          <a:endParaRPr lang="nl-NL" dirty="0"/>
        </a:p>
      </dgm:t>
    </dgm:pt>
    <dgm:pt modelId="{86F84B1E-F52F-4973-A0AE-3B0D3C87303F}" type="parTrans" cxnId="{862D7A83-3AB5-4DCB-97EB-FE12EE02C84D}">
      <dgm:prSet/>
      <dgm:spPr/>
      <dgm:t>
        <a:bodyPr/>
        <a:lstStyle/>
        <a:p>
          <a:endParaRPr lang="nl-NL"/>
        </a:p>
      </dgm:t>
    </dgm:pt>
    <dgm:pt modelId="{B35AE0CC-3718-4875-B80B-EAE19B750736}" type="sibTrans" cxnId="{862D7A83-3AB5-4DCB-97EB-FE12EE02C84D}">
      <dgm:prSet/>
      <dgm:spPr/>
      <dgm:t>
        <a:bodyPr/>
        <a:lstStyle/>
        <a:p>
          <a:endParaRPr lang="nl-NL"/>
        </a:p>
      </dgm:t>
    </dgm:pt>
    <dgm:pt modelId="{ABA35F70-11D8-4762-A1CA-40C083B57A40}">
      <dgm:prSet/>
      <dgm:spPr/>
      <dgm:t>
        <a:bodyPr/>
        <a:lstStyle/>
        <a:p>
          <a:r>
            <a:rPr lang="nl-NL" dirty="0" smtClean="0"/>
            <a:t>~09:00-12:00 Patiënt bij de Nefroloog</a:t>
          </a:r>
          <a:endParaRPr lang="en-US" noProof="0" dirty="0"/>
        </a:p>
      </dgm:t>
    </dgm:pt>
    <dgm:pt modelId="{4B60282D-7051-424D-94F7-41257D4A0319}" type="parTrans" cxnId="{B0B5CE63-B542-41DC-B3DE-8E0B5955D4C6}">
      <dgm:prSet/>
      <dgm:spPr/>
      <dgm:t>
        <a:bodyPr/>
        <a:lstStyle/>
        <a:p>
          <a:endParaRPr lang="nl-NL"/>
        </a:p>
      </dgm:t>
    </dgm:pt>
    <dgm:pt modelId="{7366935B-41C0-4966-9296-95B9B383CC82}" type="sibTrans" cxnId="{B0B5CE63-B542-41DC-B3DE-8E0B5955D4C6}">
      <dgm:prSet/>
      <dgm:spPr/>
      <dgm:t>
        <a:bodyPr/>
        <a:lstStyle/>
        <a:p>
          <a:endParaRPr lang="nl-NL"/>
        </a:p>
      </dgm:t>
    </dgm:pt>
    <dgm:pt modelId="{353AEC95-EE28-44D7-B5A0-3F93E5BE0E88}" type="pres">
      <dgm:prSet presAssocID="{053BCC02-5015-405B-8332-F916FD5D5DC1}" presName="CompostProcess" presStyleCnt="0">
        <dgm:presLayoutVars>
          <dgm:dir/>
          <dgm:resizeHandles val="exact"/>
        </dgm:presLayoutVars>
      </dgm:prSet>
      <dgm:spPr/>
    </dgm:pt>
    <dgm:pt modelId="{6A0FCB5C-313E-4B90-B0E9-7F05B08988E5}" type="pres">
      <dgm:prSet presAssocID="{053BCC02-5015-405B-8332-F916FD5D5DC1}" presName="arrow" presStyleLbl="bgShp" presStyleIdx="0" presStyleCnt="1"/>
      <dgm:spPr/>
    </dgm:pt>
    <dgm:pt modelId="{260A6A26-BC75-4A64-A697-64C8B51309F9}" type="pres">
      <dgm:prSet presAssocID="{053BCC02-5015-405B-8332-F916FD5D5DC1}" presName="linearProcess" presStyleCnt="0"/>
      <dgm:spPr/>
    </dgm:pt>
    <dgm:pt modelId="{F1DF7911-DDFB-467D-9D75-B608C4B02CCE}" type="pres">
      <dgm:prSet presAssocID="{D0B0DA6C-3DFE-49BF-AA1C-E69D82311EA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7BCDBCA-ABBA-4D85-865C-239CB3064C66}" type="pres">
      <dgm:prSet presAssocID="{6DAB755E-6452-4053-9CCA-1BC20F4A1090}" presName="sibTrans" presStyleCnt="0"/>
      <dgm:spPr/>
    </dgm:pt>
    <dgm:pt modelId="{1C5C6FCC-0C27-4607-BF87-86813799C3A3}" type="pres">
      <dgm:prSet presAssocID="{A9D8AB12-82E9-4B45-A966-680516A38B2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586BAF8-064D-493B-8C7C-25039360940A}" type="pres">
      <dgm:prSet presAssocID="{B35AE0CC-3718-4875-B80B-EAE19B750736}" presName="sibTrans" presStyleCnt="0"/>
      <dgm:spPr/>
    </dgm:pt>
    <dgm:pt modelId="{6FFD7502-64BB-4C5C-90BA-F46F24184354}" type="pres">
      <dgm:prSet presAssocID="{964A803E-70DA-46F1-A2CD-188197320EF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5C86527-04E8-451C-9DF1-B9E64F315C79}" type="pres">
      <dgm:prSet presAssocID="{365266CD-9CF7-4BB2-A414-9B9E42E8B6CA}" presName="sibTrans" presStyleCnt="0"/>
      <dgm:spPr/>
    </dgm:pt>
    <dgm:pt modelId="{8E611BE9-5A2E-4499-BC92-5F461F778CBA}" type="pres">
      <dgm:prSet presAssocID="{ABA35F70-11D8-4762-A1CA-40C083B57A4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D1A4E4D-1CEB-4774-9CC4-4DF9851CC308}" type="presOf" srcId="{053BCC02-5015-405B-8332-F916FD5D5DC1}" destId="{353AEC95-EE28-44D7-B5A0-3F93E5BE0E88}" srcOrd="0" destOrd="0" presId="urn:microsoft.com/office/officeart/2005/8/layout/hProcess9"/>
    <dgm:cxn modelId="{B0B5CE63-B542-41DC-B3DE-8E0B5955D4C6}" srcId="{053BCC02-5015-405B-8332-F916FD5D5DC1}" destId="{ABA35F70-11D8-4762-A1CA-40C083B57A40}" srcOrd="3" destOrd="0" parTransId="{4B60282D-7051-424D-94F7-41257D4A0319}" sibTransId="{7366935B-41C0-4966-9296-95B9B383CC82}"/>
    <dgm:cxn modelId="{09CFB267-5B24-46D4-A7FA-EB5615392662}" type="presOf" srcId="{964A803E-70DA-46F1-A2CD-188197320EFA}" destId="{6FFD7502-64BB-4C5C-90BA-F46F24184354}" srcOrd="0" destOrd="0" presId="urn:microsoft.com/office/officeart/2005/8/layout/hProcess9"/>
    <dgm:cxn modelId="{862D7A83-3AB5-4DCB-97EB-FE12EE02C84D}" srcId="{053BCC02-5015-405B-8332-F916FD5D5DC1}" destId="{A9D8AB12-82E9-4B45-A966-680516A38B27}" srcOrd="1" destOrd="0" parTransId="{86F84B1E-F52F-4973-A0AE-3B0D3C87303F}" sibTransId="{B35AE0CC-3718-4875-B80B-EAE19B750736}"/>
    <dgm:cxn modelId="{986D9945-9D52-4C3B-9B7A-6500857CC577}" type="presOf" srcId="{D0B0DA6C-3DFE-49BF-AA1C-E69D82311EA0}" destId="{F1DF7911-DDFB-467D-9D75-B608C4B02CCE}" srcOrd="0" destOrd="0" presId="urn:microsoft.com/office/officeart/2005/8/layout/hProcess9"/>
    <dgm:cxn modelId="{7EFF2B2B-CC73-4B6B-9894-A1AF0FA56AAF}" srcId="{053BCC02-5015-405B-8332-F916FD5D5DC1}" destId="{D0B0DA6C-3DFE-49BF-AA1C-E69D82311EA0}" srcOrd="0" destOrd="0" parTransId="{493FA127-5D82-44FE-A83C-618CE8D54AD1}" sibTransId="{6DAB755E-6452-4053-9CCA-1BC20F4A1090}"/>
    <dgm:cxn modelId="{D6B1E4AE-FA65-4BF4-A06E-184B5F6B0E2D}" type="presOf" srcId="{A9D8AB12-82E9-4B45-A966-680516A38B27}" destId="{1C5C6FCC-0C27-4607-BF87-86813799C3A3}" srcOrd="0" destOrd="0" presId="urn:microsoft.com/office/officeart/2005/8/layout/hProcess9"/>
    <dgm:cxn modelId="{DDB46A69-B57D-452D-BA6F-C7AC65994A02}" srcId="{053BCC02-5015-405B-8332-F916FD5D5DC1}" destId="{964A803E-70DA-46F1-A2CD-188197320EFA}" srcOrd="2" destOrd="0" parTransId="{7E6B5CFD-1D33-4207-AFE3-83D3C3931EA0}" sibTransId="{365266CD-9CF7-4BB2-A414-9B9E42E8B6CA}"/>
    <dgm:cxn modelId="{B90F3088-FD01-45C9-A40B-26CF25CF68A2}" type="presOf" srcId="{ABA35F70-11D8-4762-A1CA-40C083B57A40}" destId="{8E611BE9-5A2E-4499-BC92-5F461F778CBA}" srcOrd="0" destOrd="0" presId="urn:microsoft.com/office/officeart/2005/8/layout/hProcess9"/>
    <dgm:cxn modelId="{2086A130-F09E-4E2D-B1EA-2B17ECF42058}" type="presParOf" srcId="{353AEC95-EE28-44D7-B5A0-3F93E5BE0E88}" destId="{6A0FCB5C-313E-4B90-B0E9-7F05B08988E5}" srcOrd="0" destOrd="0" presId="urn:microsoft.com/office/officeart/2005/8/layout/hProcess9"/>
    <dgm:cxn modelId="{E80D33FB-B1CB-499E-AFBA-2419EBDDF231}" type="presParOf" srcId="{353AEC95-EE28-44D7-B5A0-3F93E5BE0E88}" destId="{260A6A26-BC75-4A64-A697-64C8B51309F9}" srcOrd="1" destOrd="0" presId="urn:microsoft.com/office/officeart/2005/8/layout/hProcess9"/>
    <dgm:cxn modelId="{3127DF3A-FD1C-4E66-93C6-529716316EFE}" type="presParOf" srcId="{260A6A26-BC75-4A64-A697-64C8B51309F9}" destId="{F1DF7911-DDFB-467D-9D75-B608C4B02CCE}" srcOrd="0" destOrd="0" presId="urn:microsoft.com/office/officeart/2005/8/layout/hProcess9"/>
    <dgm:cxn modelId="{6D09A49C-8083-4C29-B842-98115A13CA09}" type="presParOf" srcId="{260A6A26-BC75-4A64-A697-64C8B51309F9}" destId="{A7BCDBCA-ABBA-4D85-865C-239CB3064C66}" srcOrd="1" destOrd="0" presId="urn:microsoft.com/office/officeart/2005/8/layout/hProcess9"/>
    <dgm:cxn modelId="{3FF10E19-B96D-4A77-B1AF-ABB8CD0A4FAA}" type="presParOf" srcId="{260A6A26-BC75-4A64-A697-64C8B51309F9}" destId="{1C5C6FCC-0C27-4607-BF87-86813799C3A3}" srcOrd="2" destOrd="0" presId="urn:microsoft.com/office/officeart/2005/8/layout/hProcess9"/>
    <dgm:cxn modelId="{A5ACC0AC-799B-4464-9E6F-369C409D1885}" type="presParOf" srcId="{260A6A26-BC75-4A64-A697-64C8B51309F9}" destId="{7586BAF8-064D-493B-8C7C-25039360940A}" srcOrd="3" destOrd="0" presId="urn:microsoft.com/office/officeart/2005/8/layout/hProcess9"/>
    <dgm:cxn modelId="{6F8638AB-7CEA-48E5-A036-1D260C1C0222}" type="presParOf" srcId="{260A6A26-BC75-4A64-A697-64C8B51309F9}" destId="{6FFD7502-64BB-4C5C-90BA-F46F24184354}" srcOrd="4" destOrd="0" presId="urn:microsoft.com/office/officeart/2005/8/layout/hProcess9"/>
    <dgm:cxn modelId="{2262F5B1-EF1A-4500-B484-99C63BC51A52}" type="presParOf" srcId="{260A6A26-BC75-4A64-A697-64C8B51309F9}" destId="{05C86527-04E8-451C-9DF1-B9E64F315C79}" srcOrd="5" destOrd="0" presId="urn:microsoft.com/office/officeart/2005/8/layout/hProcess9"/>
    <dgm:cxn modelId="{3D1791E4-A721-4218-94BC-FE2D602FCF36}" type="presParOf" srcId="{260A6A26-BC75-4A64-A697-64C8B51309F9}" destId="{8E611BE9-5A2E-4499-BC92-5F461F778CB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A707DD-665F-4EBC-B361-BB73CE94E7F5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55B10E35-974F-468E-A5ED-3032B07B0AE0}">
      <dgm:prSet phldrT="[Tekst]"/>
      <dgm:spPr/>
      <dgm:t>
        <a:bodyPr/>
        <a:lstStyle/>
        <a:p>
          <a:r>
            <a:rPr lang="nl-NL" dirty="0" smtClean="0"/>
            <a:t>Analytische validatie</a:t>
          </a:r>
          <a:endParaRPr lang="nl-NL" dirty="0"/>
        </a:p>
      </dgm:t>
    </dgm:pt>
    <dgm:pt modelId="{02D0C364-8779-46BF-A528-D6B75D385C42}" type="parTrans" cxnId="{068C11C6-037E-47E8-8D05-EA0359BDF182}">
      <dgm:prSet/>
      <dgm:spPr/>
      <dgm:t>
        <a:bodyPr/>
        <a:lstStyle/>
        <a:p>
          <a:endParaRPr lang="nl-NL"/>
        </a:p>
      </dgm:t>
    </dgm:pt>
    <dgm:pt modelId="{689ACF4D-728B-4303-A670-9E417F0074EE}" type="sibTrans" cxnId="{068C11C6-037E-47E8-8D05-EA0359BDF182}">
      <dgm:prSet/>
      <dgm:spPr/>
      <dgm:t>
        <a:bodyPr/>
        <a:lstStyle/>
        <a:p>
          <a:endParaRPr lang="nl-NL"/>
        </a:p>
      </dgm:t>
    </dgm:pt>
    <dgm:pt modelId="{7CE38B11-2A73-4F56-AD48-548F38216DC5}">
      <dgm:prSet phldrT="[Tekst]"/>
      <dgm:spPr/>
      <dgm:t>
        <a:bodyPr/>
        <a:lstStyle/>
        <a:p>
          <a:r>
            <a:rPr lang="nl-NL" dirty="0" smtClean="0"/>
            <a:t>Klinische validatie</a:t>
          </a:r>
          <a:endParaRPr lang="nl-NL" dirty="0"/>
        </a:p>
      </dgm:t>
    </dgm:pt>
    <dgm:pt modelId="{2F179047-A0AA-4410-9087-C450D1A684C4}" type="parTrans" cxnId="{79F4E114-9561-422C-906E-DA88E3A3A103}">
      <dgm:prSet/>
      <dgm:spPr/>
      <dgm:t>
        <a:bodyPr/>
        <a:lstStyle/>
        <a:p>
          <a:endParaRPr lang="nl-NL"/>
        </a:p>
      </dgm:t>
    </dgm:pt>
    <dgm:pt modelId="{7686ECC3-D859-4529-8C33-CADEA4B53508}" type="sibTrans" cxnId="{79F4E114-9561-422C-906E-DA88E3A3A103}">
      <dgm:prSet/>
      <dgm:spPr/>
      <dgm:t>
        <a:bodyPr/>
        <a:lstStyle/>
        <a:p>
          <a:endParaRPr lang="nl-NL"/>
        </a:p>
      </dgm:t>
    </dgm:pt>
    <dgm:pt modelId="{2DBE4D20-9766-4E51-964E-CF75A576D477}">
      <dgm:prSet phldrT="[Tekst]"/>
      <dgm:spPr/>
      <dgm:t>
        <a:bodyPr/>
        <a:lstStyle/>
        <a:p>
          <a:r>
            <a:rPr lang="nl-NL" dirty="0" smtClean="0"/>
            <a:t>Gebruik in praktijk</a:t>
          </a:r>
          <a:endParaRPr lang="nl-NL" dirty="0"/>
        </a:p>
      </dgm:t>
    </dgm:pt>
    <dgm:pt modelId="{E12D5C37-97A8-48CB-977F-5FB8A7BB5F36}" type="parTrans" cxnId="{8A43C9DB-F9B9-4D9F-8371-FAB8C93302DA}">
      <dgm:prSet/>
      <dgm:spPr/>
      <dgm:t>
        <a:bodyPr/>
        <a:lstStyle/>
        <a:p>
          <a:endParaRPr lang="nl-NL"/>
        </a:p>
      </dgm:t>
    </dgm:pt>
    <dgm:pt modelId="{19C0CFD4-528B-4689-8AFA-50E681D990CB}" type="sibTrans" cxnId="{8A43C9DB-F9B9-4D9F-8371-FAB8C93302DA}">
      <dgm:prSet/>
      <dgm:spPr/>
      <dgm:t>
        <a:bodyPr/>
        <a:lstStyle/>
        <a:p>
          <a:endParaRPr lang="nl-NL"/>
        </a:p>
      </dgm:t>
    </dgm:pt>
    <dgm:pt modelId="{67F37E78-129F-4EC1-9E6D-E244BBEC1D24}" type="pres">
      <dgm:prSet presAssocID="{45A707DD-665F-4EBC-B361-BB73CE94E7F5}" presName="CompostProcess" presStyleCnt="0">
        <dgm:presLayoutVars>
          <dgm:dir/>
          <dgm:resizeHandles val="exact"/>
        </dgm:presLayoutVars>
      </dgm:prSet>
      <dgm:spPr/>
    </dgm:pt>
    <dgm:pt modelId="{59DB801B-FC31-486D-9B0B-DB94D149D4FB}" type="pres">
      <dgm:prSet presAssocID="{45A707DD-665F-4EBC-B361-BB73CE94E7F5}" presName="arrow" presStyleLbl="bgShp" presStyleIdx="0" presStyleCnt="1" custLinFactNeighborX="59" custLinFactNeighborY="12357"/>
      <dgm:spPr/>
      <dgm:t>
        <a:bodyPr/>
        <a:lstStyle/>
        <a:p>
          <a:endParaRPr lang="en-US"/>
        </a:p>
      </dgm:t>
    </dgm:pt>
    <dgm:pt modelId="{15771661-E0B3-45D4-A63B-E75DF2449FD1}" type="pres">
      <dgm:prSet presAssocID="{45A707DD-665F-4EBC-B361-BB73CE94E7F5}" presName="linearProcess" presStyleCnt="0"/>
      <dgm:spPr/>
    </dgm:pt>
    <dgm:pt modelId="{4B3D82E0-D987-4E83-A3D5-B0D6B076B044}" type="pres">
      <dgm:prSet presAssocID="{55B10E35-974F-468E-A5ED-3032B07B0AE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24B4728-CC76-41EB-B636-824B92F59FCF}" type="pres">
      <dgm:prSet presAssocID="{689ACF4D-728B-4303-A670-9E417F0074EE}" presName="sibTrans" presStyleCnt="0"/>
      <dgm:spPr/>
    </dgm:pt>
    <dgm:pt modelId="{9148EAAD-FAE0-4B21-91E5-4078F618C324}" type="pres">
      <dgm:prSet presAssocID="{7CE38B11-2A73-4F56-AD48-548F38216DC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528A43-A21E-4E0C-ACCA-85569E136F95}" type="pres">
      <dgm:prSet presAssocID="{7686ECC3-D859-4529-8C33-CADEA4B53508}" presName="sibTrans" presStyleCnt="0"/>
      <dgm:spPr/>
    </dgm:pt>
    <dgm:pt modelId="{22F7EA88-5A4F-4D3F-8574-23B11AAD0941}" type="pres">
      <dgm:prSet presAssocID="{2DBE4D20-9766-4E51-964E-CF75A576D47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3B535AD-1797-44F3-976D-BD4EBA170A28}" type="presOf" srcId="{2DBE4D20-9766-4E51-964E-CF75A576D477}" destId="{22F7EA88-5A4F-4D3F-8574-23B11AAD0941}" srcOrd="0" destOrd="0" presId="urn:microsoft.com/office/officeart/2005/8/layout/hProcess9"/>
    <dgm:cxn modelId="{FDDF0D93-E042-487E-B637-5FBC0FF51DF2}" type="presOf" srcId="{7CE38B11-2A73-4F56-AD48-548F38216DC5}" destId="{9148EAAD-FAE0-4B21-91E5-4078F618C324}" srcOrd="0" destOrd="0" presId="urn:microsoft.com/office/officeart/2005/8/layout/hProcess9"/>
    <dgm:cxn modelId="{B66F5A1B-A329-407E-A44A-9F14857E64FF}" type="presOf" srcId="{55B10E35-974F-468E-A5ED-3032B07B0AE0}" destId="{4B3D82E0-D987-4E83-A3D5-B0D6B076B044}" srcOrd="0" destOrd="0" presId="urn:microsoft.com/office/officeart/2005/8/layout/hProcess9"/>
    <dgm:cxn modelId="{79F4E114-9561-422C-906E-DA88E3A3A103}" srcId="{45A707DD-665F-4EBC-B361-BB73CE94E7F5}" destId="{7CE38B11-2A73-4F56-AD48-548F38216DC5}" srcOrd="1" destOrd="0" parTransId="{2F179047-A0AA-4410-9087-C450D1A684C4}" sibTransId="{7686ECC3-D859-4529-8C33-CADEA4B53508}"/>
    <dgm:cxn modelId="{068C11C6-037E-47E8-8D05-EA0359BDF182}" srcId="{45A707DD-665F-4EBC-B361-BB73CE94E7F5}" destId="{55B10E35-974F-468E-A5ED-3032B07B0AE0}" srcOrd="0" destOrd="0" parTransId="{02D0C364-8779-46BF-A528-D6B75D385C42}" sibTransId="{689ACF4D-728B-4303-A670-9E417F0074EE}"/>
    <dgm:cxn modelId="{8A43C9DB-F9B9-4D9F-8371-FAB8C93302DA}" srcId="{45A707DD-665F-4EBC-B361-BB73CE94E7F5}" destId="{2DBE4D20-9766-4E51-964E-CF75A576D477}" srcOrd="2" destOrd="0" parTransId="{E12D5C37-97A8-48CB-977F-5FB8A7BB5F36}" sibTransId="{19C0CFD4-528B-4689-8AFA-50E681D990CB}"/>
    <dgm:cxn modelId="{E7E0A094-9865-4620-9FE3-33596B06C0E0}" type="presOf" srcId="{45A707DD-665F-4EBC-B361-BB73CE94E7F5}" destId="{67F37E78-129F-4EC1-9E6D-E244BBEC1D24}" srcOrd="0" destOrd="0" presId="urn:microsoft.com/office/officeart/2005/8/layout/hProcess9"/>
    <dgm:cxn modelId="{1650AD78-D3D9-40FF-825F-F888C20E7534}" type="presParOf" srcId="{67F37E78-129F-4EC1-9E6D-E244BBEC1D24}" destId="{59DB801B-FC31-486D-9B0B-DB94D149D4FB}" srcOrd="0" destOrd="0" presId="urn:microsoft.com/office/officeart/2005/8/layout/hProcess9"/>
    <dgm:cxn modelId="{D7BC0AD4-F149-47FB-8B30-FF9CC91142CF}" type="presParOf" srcId="{67F37E78-129F-4EC1-9E6D-E244BBEC1D24}" destId="{15771661-E0B3-45D4-A63B-E75DF2449FD1}" srcOrd="1" destOrd="0" presId="urn:microsoft.com/office/officeart/2005/8/layout/hProcess9"/>
    <dgm:cxn modelId="{FD36AB5B-1937-45C4-9340-D7C9F468714D}" type="presParOf" srcId="{15771661-E0B3-45D4-A63B-E75DF2449FD1}" destId="{4B3D82E0-D987-4E83-A3D5-B0D6B076B044}" srcOrd="0" destOrd="0" presId="urn:microsoft.com/office/officeart/2005/8/layout/hProcess9"/>
    <dgm:cxn modelId="{16A1B749-952D-45E1-B98D-F1B54057BC92}" type="presParOf" srcId="{15771661-E0B3-45D4-A63B-E75DF2449FD1}" destId="{F24B4728-CC76-41EB-B636-824B92F59FCF}" srcOrd="1" destOrd="0" presId="urn:microsoft.com/office/officeart/2005/8/layout/hProcess9"/>
    <dgm:cxn modelId="{EE6EF7D3-629F-4ABC-878D-40920D61D8C5}" type="presParOf" srcId="{15771661-E0B3-45D4-A63B-E75DF2449FD1}" destId="{9148EAAD-FAE0-4B21-91E5-4078F618C324}" srcOrd="2" destOrd="0" presId="urn:microsoft.com/office/officeart/2005/8/layout/hProcess9"/>
    <dgm:cxn modelId="{CFE6D4EE-0423-4F55-A9A0-C216678363F6}" type="presParOf" srcId="{15771661-E0B3-45D4-A63B-E75DF2449FD1}" destId="{87528A43-A21E-4E0C-ACCA-85569E136F95}" srcOrd="3" destOrd="0" presId="urn:microsoft.com/office/officeart/2005/8/layout/hProcess9"/>
    <dgm:cxn modelId="{EB7DAA0A-770B-4A1B-B3DF-81E329F5C8E8}" type="presParOf" srcId="{15771661-E0B3-45D4-A63B-E75DF2449FD1}" destId="{22F7EA88-5A4F-4D3F-8574-23B11AAD094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FCB5C-313E-4B90-B0E9-7F05B08988E5}">
      <dsp:nvSpPr>
        <dsp:cNvPr id="0" name=""/>
        <dsp:cNvSpPr/>
      </dsp:nvSpPr>
      <dsp:spPr>
        <a:xfrm>
          <a:off x="642671" y="0"/>
          <a:ext cx="7283609" cy="2853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F7911-DDFB-467D-9D75-B608C4B02CCE}">
      <dsp:nvSpPr>
        <dsp:cNvPr id="0" name=""/>
        <dsp:cNvSpPr/>
      </dsp:nvSpPr>
      <dsp:spPr>
        <a:xfrm>
          <a:off x="3765" y="856080"/>
          <a:ext cx="1646427" cy="1141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08:30 Patiënt komt aan in het ziekenhuis</a:t>
          </a:r>
          <a:endParaRPr lang="nl-NL" sz="1700" kern="1200" dirty="0"/>
        </a:p>
      </dsp:txBody>
      <dsp:txXfrm>
        <a:off x="59486" y="911801"/>
        <a:ext cx="1534985" cy="1029998"/>
      </dsp:txXfrm>
    </dsp:sp>
    <dsp:sp modelId="{1C5C6FCC-0C27-4607-BF87-86813799C3A3}">
      <dsp:nvSpPr>
        <dsp:cNvPr id="0" name=""/>
        <dsp:cNvSpPr/>
      </dsp:nvSpPr>
      <dsp:spPr>
        <a:xfrm>
          <a:off x="1732514" y="856080"/>
          <a:ext cx="1646427" cy="1141440"/>
        </a:xfrm>
        <a:prstGeom prst="roundRect">
          <a:avLst/>
        </a:prstGeom>
        <a:solidFill>
          <a:schemeClr val="accent2">
            <a:hueOff val="338303"/>
            <a:satOff val="-1222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8:45 Bloed prikken</a:t>
          </a:r>
          <a:endParaRPr lang="nl-NL" sz="1700" kern="1200" dirty="0"/>
        </a:p>
      </dsp:txBody>
      <dsp:txXfrm>
        <a:off x="1788235" y="911801"/>
        <a:ext cx="1534985" cy="1029998"/>
      </dsp:txXfrm>
    </dsp:sp>
    <dsp:sp modelId="{6FFD7502-64BB-4C5C-90BA-F46F24184354}">
      <dsp:nvSpPr>
        <dsp:cNvPr id="0" name=""/>
        <dsp:cNvSpPr/>
      </dsp:nvSpPr>
      <dsp:spPr>
        <a:xfrm>
          <a:off x="3461262" y="856080"/>
          <a:ext cx="1646427" cy="1141440"/>
        </a:xfrm>
        <a:prstGeom prst="roundRect">
          <a:avLst/>
        </a:prstGeom>
        <a:solidFill>
          <a:schemeClr val="accent2">
            <a:hueOff val="676605"/>
            <a:satOff val="-2444"/>
            <a:lumOff val="-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~09:00-12:00 Patiënt bij de Nefroloog</a:t>
          </a:r>
          <a:endParaRPr lang="nl-NL" sz="1700" kern="1200" dirty="0"/>
        </a:p>
      </dsp:txBody>
      <dsp:txXfrm>
        <a:off x="3516983" y="911801"/>
        <a:ext cx="1534985" cy="1029998"/>
      </dsp:txXfrm>
    </dsp:sp>
    <dsp:sp modelId="{8E611BE9-5A2E-4499-BC92-5F461F778CBA}">
      <dsp:nvSpPr>
        <dsp:cNvPr id="0" name=""/>
        <dsp:cNvSpPr/>
      </dsp:nvSpPr>
      <dsp:spPr>
        <a:xfrm>
          <a:off x="5190010" y="856080"/>
          <a:ext cx="1646427" cy="1141440"/>
        </a:xfrm>
        <a:prstGeom prst="roundRect">
          <a:avLst/>
        </a:prstGeom>
        <a:solidFill>
          <a:schemeClr val="accent2">
            <a:hueOff val="1014908"/>
            <a:satOff val="-3666"/>
            <a:lumOff val="-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16:00 Tacrolimus spiegel beschikbaar</a:t>
          </a:r>
          <a:endParaRPr lang="nl-NL" sz="1700" kern="1200" dirty="0"/>
        </a:p>
      </dsp:txBody>
      <dsp:txXfrm>
        <a:off x="5245731" y="911801"/>
        <a:ext cx="1534985" cy="1029998"/>
      </dsp:txXfrm>
    </dsp:sp>
    <dsp:sp modelId="{2FB9BE86-1CF8-49DD-9010-3F41E4206AA3}">
      <dsp:nvSpPr>
        <dsp:cNvPr id="0" name=""/>
        <dsp:cNvSpPr/>
      </dsp:nvSpPr>
      <dsp:spPr>
        <a:xfrm>
          <a:off x="6918759" y="856080"/>
          <a:ext cx="1646427" cy="1141440"/>
        </a:xfrm>
        <a:prstGeom prst="roundRect">
          <a:avLst/>
        </a:prstGeom>
        <a:solidFill>
          <a:schemeClr val="accent2">
            <a:hueOff val="1353211"/>
            <a:satOff val="-4888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19:30 Nefroloog belt patiënt</a:t>
          </a:r>
          <a:endParaRPr lang="nl-NL" sz="1700" kern="1200" dirty="0"/>
        </a:p>
      </dsp:txBody>
      <dsp:txXfrm>
        <a:off x="6974480" y="911801"/>
        <a:ext cx="1534985" cy="1029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FCB5C-313E-4B90-B0E9-7F05B08988E5}">
      <dsp:nvSpPr>
        <dsp:cNvPr id="0" name=""/>
        <dsp:cNvSpPr/>
      </dsp:nvSpPr>
      <dsp:spPr>
        <a:xfrm>
          <a:off x="642671" y="0"/>
          <a:ext cx="7283609" cy="298767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F7911-DDFB-467D-9D75-B608C4B02CCE}">
      <dsp:nvSpPr>
        <dsp:cNvPr id="0" name=""/>
        <dsp:cNvSpPr/>
      </dsp:nvSpPr>
      <dsp:spPr>
        <a:xfrm>
          <a:off x="4288" y="896302"/>
          <a:ext cx="2062740" cy="119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5-7 dagen voor polibezoek DBS afnemen thuis</a:t>
          </a:r>
          <a:endParaRPr lang="nl-NL" sz="1900" kern="1200" dirty="0"/>
        </a:p>
      </dsp:txBody>
      <dsp:txXfrm>
        <a:off x="62627" y="954641"/>
        <a:ext cx="1946062" cy="1078392"/>
      </dsp:txXfrm>
    </dsp:sp>
    <dsp:sp modelId="{1C5C6FCC-0C27-4607-BF87-86813799C3A3}">
      <dsp:nvSpPr>
        <dsp:cNvPr id="0" name=""/>
        <dsp:cNvSpPr/>
      </dsp:nvSpPr>
      <dsp:spPr>
        <a:xfrm>
          <a:off x="2170166" y="896302"/>
          <a:ext cx="2062740" cy="1195070"/>
        </a:xfrm>
        <a:prstGeom prst="roundRect">
          <a:avLst/>
        </a:prstGeom>
        <a:solidFill>
          <a:schemeClr val="accent2">
            <a:hueOff val="451070"/>
            <a:satOff val="-1629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8:30 </a:t>
          </a:r>
          <a:r>
            <a:rPr lang="nl-NL" sz="1900" kern="1200" dirty="0" err="1" smtClean="0"/>
            <a:t>Patient</a:t>
          </a:r>
          <a:r>
            <a:rPr lang="nl-NL" sz="1900" kern="1200" dirty="0" smtClean="0"/>
            <a:t> komt aan in het ziekenhuis</a:t>
          </a:r>
          <a:endParaRPr lang="nl-NL" sz="1900" kern="1200" dirty="0"/>
        </a:p>
      </dsp:txBody>
      <dsp:txXfrm>
        <a:off x="2228505" y="954641"/>
        <a:ext cx="1946062" cy="1078392"/>
      </dsp:txXfrm>
    </dsp:sp>
    <dsp:sp modelId="{6FFD7502-64BB-4C5C-90BA-F46F24184354}">
      <dsp:nvSpPr>
        <dsp:cNvPr id="0" name=""/>
        <dsp:cNvSpPr/>
      </dsp:nvSpPr>
      <dsp:spPr>
        <a:xfrm>
          <a:off x="4336044" y="896302"/>
          <a:ext cx="2062740" cy="1195070"/>
        </a:xfrm>
        <a:prstGeom prst="roundRect">
          <a:avLst/>
        </a:prstGeom>
        <a:solidFill>
          <a:schemeClr val="accent2">
            <a:hueOff val="902141"/>
            <a:satOff val="-3259"/>
            <a:lumOff val="-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8:45 Bloed prikken</a:t>
          </a:r>
          <a:endParaRPr lang="nl-NL" sz="1900" kern="1200" dirty="0"/>
        </a:p>
      </dsp:txBody>
      <dsp:txXfrm>
        <a:off x="4394383" y="954641"/>
        <a:ext cx="1946062" cy="1078392"/>
      </dsp:txXfrm>
    </dsp:sp>
    <dsp:sp modelId="{8E611BE9-5A2E-4499-BC92-5F461F778CBA}">
      <dsp:nvSpPr>
        <dsp:cNvPr id="0" name=""/>
        <dsp:cNvSpPr/>
      </dsp:nvSpPr>
      <dsp:spPr>
        <a:xfrm>
          <a:off x="6501922" y="896302"/>
          <a:ext cx="2062740" cy="1195070"/>
        </a:xfrm>
        <a:prstGeom prst="roundRect">
          <a:avLst/>
        </a:prstGeom>
        <a:solidFill>
          <a:schemeClr val="accent2">
            <a:hueOff val="1353211"/>
            <a:satOff val="-4888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~09:00-12:00 Patiënt bij de Nefroloog</a:t>
          </a:r>
          <a:endParaRPr lang="en-US" sz="1900" kern="1200" noProof="0" dirty="0"/>
        </a:p>
      </dsp:txBody>
      <dsp:txXfrm>
        <a:off x="6560261" y="954641"/>
        <a:ext cx="1946062" cy="1078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B801B-FC31-486D-9B0B-DB94D149D4FB}">
      <dsp:nvSpPr>
        <dsp:cNvPr id="0" name=""/>
        <dsp:cNvSpPr/>
      </dsp:nvSpPr>
      <dsp:spPr>
        <a:xfrm>
          <a:off x="646876" y="0"/>
          <a:ext cx="7282576" cy="407920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3D82E0-D987-4E83-A3D5-B0D6B076B044}">
      <dsp:nvSpPr>
        <dsp:cNvPr id="0" name=""/>
        <dsp:cNvSpPr/>
      </dsp:nvSpPr>
      <dsp:spPr>
        <a:xfrm>
          <a:off x="5294" y="1223761"/>
          <a:ext cx="2756302" cy="16316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kern="1200" dirty="0" smtClean="0"/>
            <a:t>Analytische validatie</a:t>
          </a:r>
          <a:endParaRPr lang="nl-NL" sz="3500" kern="1200" dirty="0"/>
        </a:p>
      </dsp:txBody>
      <dsp:txXfrm>
        <a:off x="84946" y="1303413"/>
        <a:ext cx="2596998" cy="1472378"/>
      </dsp:txXfrm>
    </dsp:sp>
    <dsp:sp modelId="{9148EAAD-FAE0-4B21-91E5-4078F618C324}">
      <dsp:nvSpPr>
        <dsp:cNvPr id="0" name=""/>
        <dsp:cNvSpPr/>
      </dsp:nvSpPr>
      <dsp:spPr>
        <a:xfrm>
          <a:off x="2905717" y="1223761"/>
          <a:ext cx="2756302" cy="16316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kern="1200" dirty="0" smtClean="0"/>
            <a:t>Klinische validatie</a:t>
          </a:r>
          <a:endParaRPr lang="nl-NL" sz="3500" kern="1200" dirty="0"/>
        </a:p>
      </dsp:txBody>
      <dsp:txXfrm>
        <a:off x="2985369" y="1303413"/>
        <a:ext cx="2596998" cy="1472378"/>
      </dsp:txXfrm>
    </dsp:sp>
    <dsp:sp modelId="{22F7EA88-5A4F-4D3F-8574-23B11AAD0941}">
      <dsp:nvSpPr>
        <dsp:cNvPr id="0" name=""/>
        <dsp:cNvSpPr/>
      </dsp:nvSpPr>
      <dsp:spPr>
        <a:xfrm>
          <a:off x="5806140" y="1223761"/>
          <a:ext cx="2756302" cy="16316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kern="1200" dirty="0" smtClean="0"/>
            <a:t>Gebruik in praktijk</a:t>
          </a:r>
          <a:endParaRPr lang="nl-NL" sz="3500" kern="1200" dirty="0"/>
        </a:p>
      </dsp:txBody>
      <dsp:txXfrm>
        <a:off x="5885792" y="1303413"/>
        <a:ext cx="2596998" cy="1472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6D8A8D9-0362-C74A-A7FA-462F4C468941}" type="datetime1">
              <a:rPr lang="nl-NL"/>
              <a:pPr>
                <a:defRPr/>
              </a:pPr>
              <a:t>22-5-2019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642EC58-B43D-3148-A9B0-870BBEC07D5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441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BF96D041-351C-AC4A-912F-E07B306E2461}" type="datetime1">
              <a:rPr lang="nl-NL"/>
              <a:pPr>
                <a:defRPr/>
              </a:pPr>
              <a:t>22-5-2019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-52"/>
                <a:ea typeface="Geneva" charset="-128"/>
                <a:cs typeface="Geneva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257D0359-8887-6746-879F-E27ADA5250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5733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>
              <a:ea typeface="Geneva" pitchFamily="-84" charset="0"/>
              <a:cs typeface="Geneva" pitchFamily="-84" charset="0"/>
            </a:endParaRPr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84" charset="0"/>
                <a:cs typeface="Geneva" pitchFamily="-8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84" charset="0"/>
                <a:cs typeface="Geneva" pitchFamily="-8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562C850-A54E-4BF0-80E2-7B7ECD2CB557}" type="slidenum">
              <a:rPr lang="nl-NL" altLang="nl-NL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nl-NL" altLang="nl-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8000" y="396000"/>
            <a:ext cx="7848000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4000" y="1440000"/>
            <a:ext cx="7776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574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0BBA-7283-0146-91E5-3F17C2631EA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428400"/>
            <a:ext cx="7992000" cy="37044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buFont typeface="Arial"/>
              <a:buChar char="•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88740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D474E-726F-F84E-88E8-C8F1772780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47700" y="2932113"/>
            <a:ext cx="7848600" cy="554037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Verdana"/>
                <a:ea typeface="Geneva" charset="-128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>
              <a:defRPr/>
            </a:pPr>
            <a:r>
              <a:rPr lang="nl-NL" sz="3000" dirty="0" err="1" smtClean="0"/>
              <a:t>www.umcg.nl</a:t>
            </a:r>
            <a:endParaRPr lang="x-none" sz="3000" dirty="0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648000" y="3478202"/>
            <a:ext cx="7848000" cy="461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i="0">
                <a:solidFill>
                  <a:srgbClr val="223A75"/>
                </a:solidFill>
                <a:latin typeface="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63734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5222-F0DA-8943-A056-1138B4409C6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10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2988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24889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9547E-14D3-FA4D-A1C4-E68E73BDE95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2988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76835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A742-709C-FD43-8706-C8F6881ECEF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10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2440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670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ADBB-8412-A946-9C6E-4510A7BEB6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2440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7616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A0C-02B0-D74C-B60D-800FBB3922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10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816000" cy="2988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1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143000"/>
            <a:ext cx="3816000" cy="2988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16594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A2695-3285-5B4D-AB12-F53A18B99F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14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05600"/>
            <a:ext cx="3816000" cy="2527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76000" y="1144800"/>
            <a:ext cx="3816000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603800"/>
            <a:ext cx="3816000" cy="2527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4752000" y="1143000"/>
            <a:ext cx="3816000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894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186F-062E-CD4A-9A94-90800FAC32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5136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76000" y="4463101"/>
            <a:ext cx="4464000" cy="2702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2pPr>
            <a:lvl3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3pPr>
            <a:lvl4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4pPr>
            <a:lvl5pPr marL="0" indent="0">
              <a:spcBef>
                <a:spcPts val="384"/>
              </a:spcBef>
              <a:buFontTx/>
              <a:buNone/>
              <a:defRPr sz="1600">
                <a:solidFill>
                  <a:srgbClr val="003183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0119-6AE7-134A-8D3E-A27C2188DC3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00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0" y="4968875"/>
            <a:ext cx="576263" cy="174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85000"/>
              </a:lnSpc>
              <a:defRPr sz="9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664A3E33-C9C9-0341-8128-7F040B1AEBC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576263" y="4968875"/>
            <a:ext cx="5438775" cy="174625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lnSpc>
                <a:spcPct val="85000"/>
              </a:lnSpc>
              <a:defRPr sz="9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1028" name="Afbeelding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306888"/>
            <a:ext cx="22177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qEFgVQeY6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bsvingerprik.umcg.nl/?lang=n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Klinische Farmacie en Farmacologie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07504" y="123478"/>
            <a:ext cx="9036496" cy="3046988"/>
          </a:xfrm>
        </p:spPr>
        <p:txBody>
          <a:bodyPr/>
          <a:lstStyle/>
          <a:p>
            <a:r>
              <a:rPr lang="nl-NL" sz="2400" dirty="0"/>
              <a:t>De vingerprik bloedspot methode voor het meten van geneesmiddelspiegels en </a:t>
            </a:r>
            <a:r>
              <a:rPr lang="nl-NL" sz="2400" dirty="0" smtClean="0"/>
              <a:t>creatinine</a:t>
            </a:r>
            <a:br>
              <a:rPr lang="nl-NL" sz="2400" dirty="0" smtClean="0"/>
            </a:br>
            <a:r>
              <a:rPr lang="nl-NL" sz="2000" i="1" dirty="0" err="1" smtClean="0"/>
              <a:t>Dried</a:t>
            </a:r>
            <a:r>
              <a:rPr lang="nl-NL" sz="2000" i="1" dirty="0" smtClean="0"/>
              <a:t> Blood Spots (DBS)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nl-NL" sz="3600" dirty="0"/>
              <a:t/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4" name="Subtitel 3"/>
          <p:cNvSpPr>
            <a:spLocks noGrp="1"/>
          </p:cNvSpPr>
          <p:nvPr>
            <p:ph type="subTitle" idx="1"/>
          </p:nvPr>
        </p:nvSpPr>
        <p:spPr>
          <a:xfrm>
            <a:off x="107504" y="1491630"/>
            <a:ext cx="9036496" cy="338554"/>
          </a:xfrm>
        </p:spPr>
        <p:txBody>
          <a:bodyPr/>
          <a:lstStyle/>
          <a:p>
            <a:r>
              <a:rPr lang="nl-NL" dirty="0" smtClean="0"/>
              <a:t>Herman Veenhof, Apotheker          		</a:t>
            </a:r>
            <a:r>
              <a:rPr lang="nl-NL" i="1" dirty="0" smtClean="0"/>
              <a:t>Nederlandse </a:t>
            </a:r>
            <a:r>
              <a:rPr lang="nl-NL" i="1" dirty="0" err="1" smtClean="0"/>
              <a:t>Nierdag</a:t>
            </a:r>
            <a:r>
              <a:rPr lang="nl-NL" i="1" dirty="0" smtClean="0"/>
              <a:t> 2019 – 25 mei 2019</a:t>
            </a:r>
            <a:endParaRPr lang="nl-NL" i="1" dirty="0"/>
          </a:p>
        </p:txBody>
      </p:sp>
      <p:pic>
        <p:nvPicPr>
          <p:cNvPr id="5" name="Picture 8" descr="\\zkh\dfs\Gebruikers05\VeenhofH\data\Publicaties en presentaties\Nefrologie juli 2016\F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68" y="1851671"/>
            <a:ext cx="3565082" cy="237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\\zkh\dfs\Gebruikers05\VeenhofH\data\Publicaties en presentaties\Nefrologie juli 2016\Fot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53" y="1851671"/>
            <a:ext cx="356686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\\zkh\dfs\Gebruikers05\VeenhofH\data\Publicaties en presentaties\Nefrologie juli 2016\Fot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42" y="1850413"/>
            <a:ext cx="3568762" cy="237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Aantal bezoeken zonder DBS</a:t>
            </a:r>
            <a:endParaRPr lang="nl-NL" dirty="0"/>
          </a:p>
        </p:txBody>
      </p:sp>
      <p:grpSp>
        <p:nvGrpSpPr>
          <p:cNvPr id="7" name="Groep 23"/>
          <p:cNvGrpSpPr>
            <a:grpSpLocks/>
          </p:cNvGrpSpPr>
          <p:nvPr/>
        </p:nvGrpSpPr>
        <p:grpSpPr bwMode="auto">
          <a:xfrm>
            <a:off x="608183" y="1417622"/>
            <a:ext cx="6480175" cy="200025"/>
            <a:chOff x="1331640" y="2117253"/>
            <a:chExt cx="6480720" cy="199583"/>
          </a:xfrm>
        </p:grpSpPr>
        <p:cxnSp>
          <p:nvCxnSpPr>
            <p:cNvPr id="8" name="Rechte verbindingslijn met pijl 7"/>
            <p:cNvCxnSpPr/>
            <p:nvPr/>
          </p:nvCxnSpPr>
          <p:spPr>
            <a:xfrm>
              <a:off x="1331640" y="2316836"/>
              <a:ext cx="64807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>
            <a:xfrm flipV="1">
              <a:off x="1339578" y="2117253"/>
              <a:ext cx="0" cy="1853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 flipV="1">
              <a:off x="7799659" y="213309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>
            <a:xfrm flipV="1">
              <a:off x="2411231" y="2117253"/>
              <a:ext cx="0" cy="1853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>
            <a:xfrm flipV="1">
              <a:off x="3492409" y="2125172"/>
              <a:ext cx="0" cy="1853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>
            <a:xfrm flipV="1">
              <a:off x="4546597" y="211725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 flipV="1">
              <a:off x="5659529" y="2125172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>
            <a:xfrm flipV="1">
              <a:off x="6732769" y="211725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5-puntige ster 15"/>
          <p:cNvSpPr/>
          <p:nvPr/>
        </p:nvSpPr>
        <p:spPr>
          <a:xfrm>
            <a:off x="679620" y="1073134"/>
            <a:ext cx="215900" cy="220663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5-puntige ster 16"/>
          <p:cNvSpPr/>
          <p:nvPr/>
        </p:nvSpPr>
        <p:spPr>
          <a:xfrm>
            <a:off x="933620" y="1076309"/>
            <a:ext cx="215900" cy="220663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5-puntige ster 17"/>
          <p:cNvSpPr/>
          <p:nvPr/>
        </p:nvSpPr>
        <p:spPr>
          <a:xfrm>
            <a:off x="1217783" y="1073134"/>
            <a:ext cx="215900" cy="220663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5-puntige ster 18"/>
          <p:cNvSpPr/>
          <p:nvPr/>
        </p:nvSpPr>
        <p:spPr>
          <a:xfrm>
            <a:off x="1487658" y="1074722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5-puntige ster 19"/>
          <p:cNvSpPr/>
          <p:nvPr/>
        </p:nvSpPr>
        <p:spPr>
          <a:xfrm>
            <a:off x="2048045" y="1074722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5-puntige ster 20"/>
          <p:cNvSpPr/>
          <p:nvPr/>
        </p:nvSpPr>
        <p:spPr>
          <a:xfrm>
            <a:off x="2552870" y="1068372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5-puntige ster 21"/>
          <p:cNvSpPr/>
          <p:nvPr/>
        </p:nvSpPr>
        <p:spPr>
          <a:xfrm>
            <a:off x="3056108" y="1068372"/>
            <a:ext cx="215900" cy="219075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5-puntige ster 22"/>
          <p:cNvSpPr/>
          <p:nvPr/>
        </p:nvSpPr>
        <p:spPr>
          <a:xfrm>
            <a:off x="3919708" y="1062022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5-puntige ster 23"/>
          <p:cNvSpPr/>
          <p:nvPr/>
        </p:nvSpPr>
        <p:spPr>
          <a:xfrm>
            <a:off x="4991270" y="1058847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5-puntige ster 24"/>
          <p:cNvSpPr/>
          <p:nvPr/>
        </p:nvSpPr>
        <p:spPr>
          <a:xfrm>
            <a:off x="6831183" y="1077897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kstvak 43"/>
          <p:cNvSpPr txBox="1">
            <a:spLocks noChangeArrowheads="1"/>
          </p:cNvSpPr>
          <p:nvPr/>
        </p:nvSpPr>
        <p:spPr bwMode="auto">
          <a:xfrm>
            <a:off x="7499520" y="120172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dirty="0">
                <a:solidFill>
                  <a:srgbClr val="00B050"/>
                </a:solidFill>
              </a:rPr>
              <a:t>=</a:t>
            </a:r>
            <a:r>
              <a:rPr lang="en-US" altLang="nl-NL" dirty="0" smtClean="0">
                <a:solidFill>
                  <a:srgbClr val="00B050"/>
                </a:solidFill>
              </a:rPr>
              <a:t>10</a:t>
            </a:r>
            <a:endParaRPr lang="en-US" altLang="nl-NL" dirty="0">
              <a:solidFill>
                <a:srgbClr val="00B050"/>
              </a:solidFill>
            </a:endParaRPr>
          </a:p>
        </p:txBody>
      </p:sp>
      <p:sp>
        <p:nvSpPr>
          <p:cNvPr id="27" name="Tekstvak 45"/>
          <p:cNvSpPr txBox="1">
            <a:spLocks noChangeArrowheads="1"/>
          </p:cNvSpPr>
          <p:nvPr/>
        </p:nvSpPr>
        <p:spPr bwMode="auto">
          <a:xfrm>
            <a:off x="679620" y="1855847"/>
            <a:ext cx="1436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err="1" smtClean="0"/>
              <a:t>Maanden</a:t>
            </a:r>
            <a:r>
              <a:rPr lang="en-US" altLang="nl-NL" sz="1800" dirty="0" smtClean="0"/>
              <a:t> </a:t>
            </a:r>
            <a:r>
              <a:rPr lang="en-US" altLang="nl-NL" sz="1800" dirty="0">
                <a:sym typeface="Wingdings" pitchFamily="2" charset="2"/>
              </a:rPr>
              <a:t></a:t>
            </a:r>
            <a:endParaRPr lang="en-US" altLang="nl-NL" sz="1800" dirty="0"/>
          </a:p>
        </p:txBody>
      </p:sp>
      <p:grpSp>
        <p:nvGrpSpPr>
          <p:cNvPr id="28" name="Groep 49"/>
          <p:cNvGrpSpPr>
            <a:grpSpLocks/>
          </p:cNvGrpSpPr>
          <p:nvPr/>
        </p:nvGrpSpPr>
        <p:grpSpPr bwMode="auto">
          <a:xfrm>
            <a:off x="339895" y="1385872"/>
            <a:ext cx="412750" cy="544512"/>
            <a:chOff x="1063364" y="2086583"/>
            <a:chExt cx="412292" cy="543570"/>
          </a:xfrm>
        </p:grpSpPr>
        <p:sp>
          <p:nvSpPr>
            <p:cNvPr id="29" name="Ovaal 28"/>
            <p:cNvSpPr/>
            <p:nvPr/>
          </p:nvSpPr>
          <p:spPr>
            <a:xfrm>
              <a:off x="1141066" y="2086583"/>
              <a:ext cx="237861" cy="263069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Tekstvak 48"/>
            <p:cNvSpPr txBox="1">
              <a:spLocks noChangeArrowheads="1"/>
            </p:cNvSpPr>
            <p:nvPr/>
          </p:nvSpPr>
          <p:spPr bwMode="auto">
            <a:xfrm>
              <a:off x="1063364" y="2291599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nl-NL" sz="1600" dirty="0" err="1">
                  <a:solidFill>
                    <a:srgbClr val="C00000"/>
                  </a:solidFill>
                </a:rPr>
                <a:t>Tx</a:t>
              </a:r>
              <a:endParaRPr lang="en-US" altLang="nl-NL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5-puntige ster 30"/>
          <p:cNvSpPr/>
          <p:nvPr/>
        </p:nvSpPr>
        <p:spPr>
          <a:xfrm>
            <a:off x="6490903" y="3998640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kstvak 68"/>
          <p:cNvSpPr txBox="1">
            <a:spLocks noChangeArrowheads="1"/>
          </p:cNvSpPr>
          <p:nvPr/>
        </p:nvSpPr>
        <p:spPr bwMode="auto">
          <a:xfrm>
            <a:off x="6711566" y="3939902"/>
            <a:ext cx="2468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600" dirty="0">
                <a:solidFill>
                  <a:srgbClr val="00B050"/>
                </a:solidFill>
              </a:rPr>
              <a:t>= </a:t>
            </a:r>
            <a:r>
              <a:rPr lang="en-US" altLang="nl-NL" sz="1600" dirty="0" err="1" smtClean="0">
                <a:solidFill>
                  <a:srgbClr val="00B050"/>
                </a:solidFill>
              </a:rPr>
              <a:t>Bezoek</a:t>
            </a:r>
            <a:r>
              <a:rPr lang="en-US" altLang="nl-NL" sz="1600" dirty="0" smtClean="0">
                <a:solidFill>
                  <a:srgbClr val="00B05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B050"/>
                </a:solidFill>
              </a:rPr>
              <a:t>aan</a:t>
            </a:r>
            <a:r>
              <a:rPr lang="en-US" altLang="nl-NL" sz="1600" dirty="0" smtClean="0">
                <a:solidFill>
                  <a:srgbClr val="00B05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B050"/>
                </a:solidFill>
              </a:rPr>
              <a:t>ziekenhuis</a:t>
            </a:r>
            <a:endParaRPr lang="en-US" altLang="nl-NL" sz="1600" dirty="0">
              <a:solidFill>
                <a:srgbClr val="00B050"/>
              </a:solidFill>
            </a:endParaRPr>
          </a:p>
        </p:txBody>
      </p:sp>
      <p:sp>
        <p:nvSpPr>
          <p:cNvPr id="33" name="Titel 4"/>
          <p:cNvSpPr txBox="1">
            <a:spLocks/>
          </p:cNvSpPr>
          <p:nvPr/>
        </p:nvSpPr>
        <p:spPr>
          <a:xfrm>
            <a:off x="608183" y="2196955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183"/>
                </a:solidFill>
                <a:latin typeface="Verdana"/>
                <a:ea typeface="ＭＳ Ｐゴシック" charset="0"/>
                <a:cs typeface="Verdan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r>
              <a:rPr lang="nl-NL" kern="0" dirty="0" smtClean="0"/>
              <a:t>(potentieel) aantal bezoeken met DBS</a:t>
            </a:r>
            <a:endParaRPr lang="nl-NL" kern="0" dirty="0"/>
          </a:p>
        </p:txBody>
      </p:sp>
      <p:sp>
        <p:nvSpPr>
          <p:cNvPr id="34" name="Tekstvak 45"/>
          <p:cNvSpPr txBox="1">
            <a:spLocks noChangeArrowheads="1"/>
          </p:cNvSpPr>
          <p:nvPr/>
        </p:nvSpPr>
        <p:spPr bwMode="auto">
          <a:xfrm>
            <a:off x="1535335" y="1562437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smtClean="0"/>
              <a:t>1</a:t>
            </a:r>
            <a:endParaRPr lang="en-US" altLang="nl-NL" sz="1800" dirty="0"/>
          </a:p>
        </p:txBody>
      </p:sp>
      <p:sp>
        <p:nvSpPr>
          <p:cNvPr id="35" name="Tekstvak 45"/>
          <p:cNvSpPr txBox="1">
            <a:spLocks noChangeArrowheads="1"/>
          </p:cNvSpPr>
          <p:nvPr/>
        </p:nvSpPr>
        <p:spPr bwMode="auto">
          <a:xfrm>
            <a:off x="2616422" y="1561479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2</a:t>
            </a:r>
          </a:p>
        </p:txBody>
      </p:sp>
      <p:sp>
        <p:nvSpPr>
          <p:cNvPr id="36" name="Tekstvak 45"/>
          <p:cNvSpPr txBox="1">
            <a:spLocks noChangeArrowheads="1"/>
          </p:cNvSpPr>
          <p:nvPr/>
        </p:nvSpPr>
        <p:spPr bwMode="auto">
          <a:xfrm>
            <a:off x="3677502" y="1561042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3</a:t>
            </a:r>
          </a:p>
        </p:txBody>
      </p:sp>
      <p:sp>
        <p:nvSpPr>
          <p:cNvPr id="37" name="Tekstvak 45"/>
          <p:cNvSpPr txBox="1">
            <a:spLocks noChangeArrowheads="1"/>
          </p:cNvSpPr>
          <p:nvPr/>
        </p:nvSpPr>
        <p:spPr bwMode="auto">
          <a:xfrm>
            <a:off x="4769297" y="1562437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4</a:t>
            </a:r>
          </a:p>
        </p:txBody>
      </p:sp>
      <p:sp>
        <p:nvSpPr>
          <p:cNvPr id="38" name="Tekstvak 45"/>
          <p:cNvSpPr txBox="1">
            <a:spLocks noChangeArrowheads="1"/>
          </p:cNvSpPr>
          <p:nvPr/>
        </p:nvSpPr>
        <p:spPr bwMode="auto">
          <a:xfrm>
            <a:off x="5856510" y="1562187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smtClean="0"/>
              <a:t>5</a:t>
            </a:r>
            <a:endParaRPr lang="en-US" altLang="nl-NL" sz="1800" dirty="0"/>
          </a:p>
        </p:txBody>
      </p:sp>
      <p:sp>
        <p:nvSpPr>
          <p:cNvPr id="39" name="Tekstvak 45"/>
          <p:cNvSpPr txBox="1">
            <a:spLocks noChangeArrowheads="1"/>
          </p:cNvSpPr>
          <p:nvPr/>
        </p:nvSpPr>
        <p:spPr bwMode="auto">
          <a:xfrm>
            <a:off x="6924872" y="1547847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6</a:t>
            </a:r>
          </a:p>
        </p:txBody>
      </p:sp>
      <p:grpSp>
        <p:nvGrpSpPr>
          <p:cNvPr id="40" name="Groep 23"/>
          <p:cNvGrpSpPr>
            <a:grpSpLocks/>
          </p:cNvGrpSpPr>
          <p:nvPr/>
        </p:nvGrpSpPr>
        <p:grpSpPr bwMode="auto">
          <a:xfrm>
            <a:off x="608182" y="3148289"/>
            <a:ext cx="6480175" cy="200025"/>
            <a:chOff x="1331640" y="2117253"/>
            <a:chExt cx="6480720" cy="199583"/>
          </a:xfrm>
        </p:grpSpPr>
        <p:cxnSp>
          <p:nvCxnSpPr>
            <p:cNvPr id="41" name="Rechte verbindingslijn met pijl 40"/>
            <p:cNvCxnSpPr/>
            <p:nvPr/>
          </p:nvCxnSpPr>
          <p:spPr>
            <a:xfrm>
              <a:off x="1331640" y="2316836"/>
              <a:ext cx="64807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 flipV="1">
              <a:off x="1339578" y="2117253"/>
              <a:ext cx="0" cy="1853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/>
            <p:cNvCxnSpPr/>
            <p:nvPr/>
          </p:nvCxnSpPr>
          <p:spPr>
            <a:xfrm flipV="1">
              <a:off x="7799659" y="213309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/>
            <p:cNvCxnSpPr/>
            <p:nvPr/>
          </p:nvCxnSpPr>
          <p:spPr>
            <a:xfrm flipV="1">
              <a:off x="2411231" y="2117253"/>
              <a:ext cx="0" cy="1853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44"/>
            <p:cNvCxnSpPr/>
            <p:nvPr/>
          </p:nvCxnSpPr>
          <p:spPr>
            <a:xfrm flipV="1">
              <a:off x="3492409" y="2125172"/>
              <a:ext cx="0" cy="1853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45"/>
            <p:cNvCxnSpPr/>
            <p:nvPr/>
          </p:nvCxnSpPr>
          <p:spPr>
            <a:xfrm flipV="1">
              <a:off x="4546597" y="211725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46"/>
            <p:cNvCxnSpPr/>
            <p:nvPr/>
          </p:nvCxnSpPr>
          <p:spPr>
            <a:xfrm flipV="1">
              <a:off x="5659529" y="2125172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/>
            <p:cNvCxnSpPr/>
            <p:nvPr/>
          </p:nvCxnSpPr>
          <p:spPr>
            <a:xfrm flipV="1">
              <a:off x="6732769" y="2117253"/>
              <a:ext cx="0" cy="183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5-puntige ster 48"/>
          <p:cNvSpPr/>
          <p:nvPr/>
        </p:nvSpPr>
        <p:spPr>
          <a:xfrm>
            <a:off x="679619" y="2803801"/>
            <a:ext cx="215900" cy="220663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5-puntige ster 49"/>
          <p:cNvSpPr/>
          <p:nvPr/>
        </p:nvSpPr>
        <p:spPr>
          <a:xfrm>
            <a:off x="933619" y="2806976"/>
            <a:ext cx="215900" cy="220663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5-puntige ster 51"/>
          <p:cNvSpPr/>
          <p:nvPr/>
        </p:nvSpPr>
        <p:spPr>
          <a:xfrm>
            <a:off x="1487657" y="2805389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5-puntige ster 52"/>
          <p:cNvSpPr/>
          <p:nvPr/>
        </p:nvSpPr>
        <p:spPr>
          <a:xfrm>
            <a:off x="2048044" y="2805389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5-puntige ster 53"/>
          <p:cNvSpPr/>
          <p:nvPr/>
        </p:nvSpPr>
        <p:spPr>
          <a:xfrm>
            <a:off x="2552869" y="2799039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5-puntige ster 54"/>
          <p:cNvSpPr/>
          <p:nvPr/>
        </p:nvSpPr>
        <p:spPr>
          <a:xfrm>
            <a:off x="3056107" y="2799039"/>
            <a:ext cx="215900" cy="219075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5-puntige ster 55"/>
          <p:cNvSpPr/>
          <p:nvPr/>
        </p:nvSpPr>
        <p:spPr>
          <a:xfrm>
            <a:off x="3919707" y="2792689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5-puntige ster 56"/>
          <p:cNvSpPr/>
          <p:nvPr/>
        </p:nvSpPr>
        <p:spPr>
          <a:xfrm>
            <a:off x="4991269" y="2789514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5-puntige ster 57"/>
          <p:cNvSpPr/>
          <p:nvPr/>
        </p:nvSpPr>
        <p:spPr>
          <a:xfrm>
            <a:off x="6831182" y="2808564"/>
            <a:ext cx="215900" cy="220662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ekstvak 43"/>
          <p:cNvSpPr txBox="1">
            <a:spLocks noChangeArrowheads="1"/>
          </p:cNvSpPr>
          <p:nvPr/>
        </p:nvSpPr>
        <p:spPr bwMode="auto">
          <a:xfrm>
            <a:off x="7499519" y="2932389"/>
            <a:ext cx="5357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dirty="0" smtClean="0">
                <a:solidFill>
                  <a:srgbClr val="00B050"/>
                </a:solidFill>
              </a:rPr>
              <a:t>=9</a:t>
            </a:r>
            <a:endParaRPr lang="en-US" altLang="nl-NL" dirty="0">
              <a:solidFill>
                <a:srgbClr val="00B050"/>
              </a:solidFill>
            </a:endParaRPr>
          </a:p>
        </p:txBody>
      </p:sp>
      <p:sp>
        <p:nvSpPr>
          <p:cNvPr id="60" name="Tekstvak 45"/>
          <p:cNvSpPr txBox="1">
            <a:spLocks noChangeArrowheads="1"/>
          </p:cNvSpPr>
          <p:nvPr/>
        </p:nvSpPr>
        <p:spPr bwMode="auto">
          <a:xfrm>
            <a:off x="679619" y="3586514"/>
            <a:ext cx="1436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err="1" smtClean="0"/>
              <a:t>Maanden</a:t>
            </a:r>
            <a:r>
              <a:rPr lang="en-US" altLang="nl-NL" sz="1800" dirty="0" smtClean="0"/>
              <a:t> </a:t>
            </a:r>
            <a:r>
              <a:rPr lang="en-US" altLang="nl-NL" sz="1800" dirty="0">
                <a:sym typeface="Wingdings" pitchFamily="2" charset="2"/>
              </a:rPr>
              <a:t></a:t>
            </a:r>
            <a:endParaRPr lang="en-US" altLang="nl-NL" sz="1800" dirty="0"/>
          </a:p>
        </p:txBody>
      </p:sp>
      <p:grpSp>
        <p:nvGrpSpPr>
          <p:cNvPr id="61" name="Groep 49"/>
          <p:cNvGrpSpPr>
            <a:grpSpLocks/>
          </p:cNvGrpSpPr>
          <p:nvPr/>
        </p:nvGrpSpPr>
        <p:grpSpPr bwMode="auto">
          <a:xfrm>
            <a:off x="339894" y="3116539"/>
            <a:ext cx="412750" cy="544512"/>
            <a:chOff x="1063364" y="2086583"/>
            <a:chExt cx="412292" cy="543570"/>
          </a:xfrm>
        </p:grpSpPr>
        <p:sp>
          <p:nvSpPr>
            <p:cNvPr id="62" name="Ovaal 61"/>
            <p:cNvSpPr/>
            <p:nvPr/>
          </p:nvSpPr>
          <p:spPr>
            <a:xfrm>
              <a:off x="1141066" y="2086583"/>
              <a:ext cx="237861" cy="263069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3" name="Tekstvak 48"/>
            <p:cNvSpPr txBox="1">
              <a:spLocks noChangeArrowheads="1"/>
            </p:cNvSpPr>
            <p:nvPr/>
          </p:nvSpPr>
          <p:spPr bwMode="auto">
            <a:xfrm>
              <a:off x="1063364" y="2291599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nl-NL" sz="1600" dirty="0" err="1">
                  <a:solidFill>
                    <a:srgbClr val="C00000"/>
                  </a:solidFill>
                </a:rPr>
                <a:t>Tx</a:t>
              </a:r>
              <a:endParaRPr lang="en-US" altLang="nl-NL" dirty="0">
                <a:solidFill>
                  <a:srgbClr val="C00000"/>
                </a:solidFill>
              </a:endParaRPr>
            </a:p>
          </p:txBody>
        </p:sp>
      </p:grpSp>
      <p:sp>
        <p:nvSpPr>
          <p:cNvPr id="64" name="Tekstvak 45"/>
          <p:cNvSpPr txBox="1">
            <a:spLocks noChangeArrowheads="1"/>
          </p:cNvSpPr>
          <p:nvPr/>
        </p:nvSpPr>
        <p:spPr bwMode="auto">
          <a:xfrm>
            <a:off x="1535334" y="3293104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smtClean="0"/>
              <a:t>1</a:t>
            </a:r>
            <a:endParaRPr lang="en-US" altLang="nl-NL" sz="1800" dirty="0"/>
          </a:p>
        </p:txBody>
      </p:sp>
      <p:sp>
        <p:nvSpPr>
          <p:cNvPr id="65" name="Tekstvak 45"/>
          <p:cNvSpPr txBox="1">
            <a:spLocks noChangeArrowheads="1"/>
          </p:cNvSpPr>
          <p:nvPr/>
        </p:nvSpPr>
        <p:spPr bwMode="auto">
          <a:xfrm>
            <a:off x="2616421" y="3292146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2</a:t>
            </a:r>
          </a:p>
        </p:txBody>
      </p:sp>
      <p:sp>
        <p:nvSpPr>
          <p:cNvPr id="66" name="Tekstvak 45"/>
          <p:cNvSpPr txBox="1">
            <a:spLocks noChangeArrowheads="1"/>
          </p:cNvSpPr>
          <p:nvPr/>
        </p:nvSpPr>
        <p:spPr bwMode="auto">
          <a:xfrm>
            <a:off x="3677501" y="3291709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3</a:t>
            </a:r>
          </a:p>
        </p:txBody>
      </p:sp>
      <p:sp>
        <p:nvSpPr>
          <p:cNvPr id="67" name="Tekstvak 45"/>
          <p:cNvSpPr txBox="1">
            <a:spLocks noChangeArrowheads="1"/>
          </p:cNvSpPr>
          <p:nvPr/>
        </p:nvSpPr>
        <p:spPr bwMode="auto">
          <a:xfrm>
            <a:off x="4769296" y="3293104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4</a:t>
            </a:r>
          </a:p>
        </p:txBody>
      </p:sp>
      <p:sp>
        <p:nvSpPr>
          <p:cNvPr id="68" name="Tekstvak 45"/>
          <p:cNvSpPr txBox="1">
            <a:spLocks noChangeArrowheads="1"/>
          </p:cNvSpPr>
          <p:nvPr/>
        </p:nvSpPr>
        <p:spPr bwMode="auto">
          <a:xfrm>
            <a:off x="5856509" y="3292854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 smtClean="0"/>
              <a:t>5</a:t>
            </a:r>
            <a:endParaRPr lang="en-US" altLang="nl-NL" sz="1800" dirty="0"/>
          </a:p>
        </p:txBody>
      </p:sp>
      <p:sp>
        <p:nvSpPr>
          <p:cNvPr id="69" name="Tekstvak 45"/>
          <p:cNvSpPr txBox="1">
            <a:spLocks noChangeArrowheads="1"/>
          </p:cNvSpPr>
          <p:nvPr/>
        </p:nvSpPr>
        <p:spPr bwMode="auto">
          <a:xfrm>
            <a:off x="6924871" y="3278514"/>
            <a:ext cx="262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dirty="0"/>
              <a:t>6</a:t>
            </a:r>
          </a:p>
        </p:txBody>
      </p:sp>
      <p:sp>
        <p:nvSpPr>
          <p:cNvPr id="70" name="Tekstvak 69"/>
          <p:cNvSpPr txBox="1"/>
          <p:nvPr/>
        </p:nvSpPr>
        <p:spPr>
          <a:xfrm>
            <a:off x="-10957" y="4260931"/>
            <a:ext cx="5356291" cy="70788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00B050"/>
                </a:solidFill>
              </a:rPr>
              <a:t>1. Kostenbesparing</a:t>
            </a:r>
          </a:p>
          <a:p>
            <a:r>
              <a:rPr lang="nl-NL" sz="2000" dirty="0" smtClean="0">
                <a:solidFill>
                  <a:srgbClr val="00B050"/>
                </a:solidFill>
              </a:rPr>
              <a:t>2. Minder belastend voor de patiënt</a:t>
            </a:r>
            <a:endParaRPr lang="nl-N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DBS </a:t>
            </a:r>
            <a:r>
              <a:rPr lang="en-US" dirty="0" err="1" smtClean="0"/>
              <a:t>afnemen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899592" y="206769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https://www.youtube.com/watch?v=QqEFgVQeY6I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87200" y="4463101"/>
            <a:ext cx="3937267" cy="23839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7" name="Picture 2" descr="\\zkh\dfs\Gebruikers05\VeenhofH\data\Instructiemateriaal\Revisie 2016 sept website\Foto goede spo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1313"/>
            <a:ext cx="3111204" cy="20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zkh\dfs\Gebruikers05\VeenhofH\data\Publicaties en presentaties\LG 13 dec 2016\Foute spot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06" y="91314"/>
            <a:ext cx="3174213" cy="205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\\zkh\dfs\Gebruikers05\VeenhofH\data\Publicaties en presentaties\LG 13 dec 2016\Foute spot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3759"/>
            <a:ext cx="3182613" cy="20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\\zkh\dfs\Gebruikers05\VeenhofH\data\Publicaties en presentaties\LG 13 dec 2016\Foute spot 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43759"/>
            <a:ext cx="3357636" cy="209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ermenigvuldigen 10"/>
          <p:cNvSpPr/>
          <p:nvPr/>
        </p:nvSpPr>
        <p:spPr>
          <a:xfrm>
            <a:off x="2771800" y="2499743"/>
            <a:ext cx="809305" cy="697290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6084168" y="-68357"/>
            <a:ext cx="809305" cy="695891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6300959" y="2502842"/>
            <a:ext cx="809305" cy="695891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4" name="Lachebekje 13"/>
          <p:cNvSpPr/>
          <p:nvPr/>
        </p:nvSpPr>
        <p:spPr>
          <a:xfrm>
            <a:off x="2915816" y="89818"/>
            <a:ext cx="389251" cy="347245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6823623" y="339502"/>
            <a:ext cx="2428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Goede</a:t>
            </a:r>
            <a:r>
              <a:rPr lang="en-US" b="1" u="sng" dirty="0" smtClean="0"/>
              <a:t> DBS: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- </a:t>
            </a:r>
            <a:r>
              <a:rPr lang="en-US" dirty="0" err="1" smtClean="0">
                <a:solidFill>
                  <a:srgbClr val="00B050"/>
                </a:solidFill>
              </a:rPr>
              <a:t>Rond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- </a:t>
            </a:r>
            <a:r>
              <a:rPr lang="en-US" dirty="0" err="1" smtClean="0">
                <a:solidFill>
                  <a:srgbClr val="00B050"/>
                </a:solidFill>
              </a:rPr>
              <a:t>Vult</a:t>
            </a:r>
            <a:r>
              <a:rPr lang="en-US" dirty="0" smtClean="0">
                <a:solidFill>
                  <a:srgbClr val="00B050"/>
                </a:solidFill>
              </a:rPr>
              <a:t> hele </a:t>
            </a:r>
            <a:r>
              <a:rPr lang="en-US" dirty="0" err="1" smtClean="0">
                <a:solidFill>
                  <a:srgbClr val="00B050"/>
                </a:solidFill>
              </a:rPr>
              <a:t>cirkel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- 1 </a:t>
            </a:r>
            <a:r>
              <a:rPr lang="en-US" dirty="0" err="1" smtClean="0">
                <a:solidFill>
                  <a:srgbClr val="00B050"/>
                </a:solidFill>
              </a:rPr>
              <a:t>druppel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- </a:t>
            </a:r>
            <a:r>
              <a:rPr lang="en-US" dirty="0" err="1" smtClean="0">
                <a:solidFill>
                  <a:srgbClr val="00B050"/>
                </a:solidFill>
              </a:rPr>
              <a:t>Raakt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geen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andere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druppels</a:t>
            </a:r>
            <a:endParaRPr lang="en-US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Oefenen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\\zkh\dfs\Gebruikers05\VeenhofH\data\Presentaties\20190525 Nierpatientendag\Afbeeldingen\oefening-baart-kun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5526"/>
            <a:ext cx="3487712" cy="34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DBS app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https://dbsvingerprik.umcg.nl/?</a:t>
            </a:r>
            <a:r>
              <a:rPr lang="nl-NL" dirty="0" smtClean="0">
                <a:hlinkClick r:id="rId2"/>
              </a:rPr>
              <a:t>lang=nl</a:t>
            </a:r>
            <a:endParaRPr lang="nl-N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8244472" cy="923330"/>
          </a:xfrm>
        </p:spPr>
        <p:txBody>
          <a:bodyPr/>
          <a:lstStyle/>
          <a:p>
            <a:r>
              <a:rPr lang="en-US" sz="2700" dirty="0" err="1" smtClean="0"/>
              <a:t>Zijn</a:t>
            </a:r>
            <a:r>
              <a:rPr lang="en-US" sz="2700" dirty="0" smtClean="0"/>
              <a:t> de </a:t>
            </a:r>
            <a:r>
              <a:rPr lang="en-US" sz="2700" dirty="0" err="1" smtClean="0"/>
              <a:t>resultaten</a:t>
            </a:r>
            <a:r>
              <a:rPr lang="en-US" sz="2700" dirty="0" smtClean="0"/>
              <a:t> van DBS </a:t>
            </a:r>
            <a:r>
              <a:rPr lang="en-US" sz="2700" dirty="0" err="1" smtClean="0"/>
              <a:t>betrouwbaar</a:t>
            </a:r>
            <a:r>
              <a:rPr lang="en-US" sz="2700" dirty="0" smtClean="0"/>
              <a:t>?</a:t>
            </a:r>
            <a:endParaRPr lang="en-US" sz="27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Tijdelijke aanduiding voor inhoud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5275997"/>
              </p:ext>
            </p:extLst>
          </p:nvPr>
        </p:nvGraphicFramePr>
        <p:xfrm>
          <a:off x="323528" y="865503"/>
          <a:ext cx="8567737" cy="407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0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Analytisch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925821" y="2210319"/>
            <a:ext cx="433387" cy="1633537"/>
            <a:chOff x="7210" y="8851"/>
            <a:chExt cx="577" cy="1440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 rot="16200000" flipH="1">
              <a:off x="7211" y="9715"/>
              <a:ext cx="576" cy="576"/>
            </a:xfrm>
            <a:prstGeom prst="flowChartDelay">
              <a:avLst/>
            </a:prstGeom>
            <a:gradFill rotWithShape="1">
              <a:gsLst>
                <a:gs pos="0">
                  <a:srgbClr val="5E7676">
                    <a:alpha val="53998"/>
                  </a:srgbClr>
                </a:gs>
                <a:gs pos="100000">
                  <a:srgbClr val="CCFFFF">
                    <a:alpha val="37000"/>
                  </a:srgbClr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7210" y="8851"/>
              <a:ext cx="576" cy="86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 rot="-1001955">
              <a:off x="7307" y="9961"/>
              <a:ext cx="432" cy="192"/>
            </a:xfrm>
            <a:prstGeom prst="ellipse">
              <a:avLst/>
            </a:prstGeom>
            <a:solidFill>
              <a:srgbClr val="CC0000"/>
            </a:solidFill>
            <a:ln w="12700" algn="ctr">
              <a:solidFill>
                <a:srgbClr val="9933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701858" y="2492894"/>
            <a:ext cx="649288" cy="214312"/>
          </a:xfrm>
          <a:prstGeom prst="can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nl-NL">
              <a:solidFill>
                <a:srgbClr val="FF7D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052571" y="1243531"/>
            <a:ext cx="2162175" cy="360363"/>
            <a:chOff x="481" y="10339"/>
            <a:chExt cx="2979" cy="648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484" y="10363"/>
              <a:ext cx="2976" cy="624"/>
            </a:xfrm>
            <a:prstGeom prst="parallelogram">
              <a:avLst>
                <a:gd name="adj" fmla="val 119231"/>
              </a:avLst>
            </a:prstGeom>
            <a:solidFill>
              <a:schemeClr val="bg2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481" y="10339"/>
              <a:ext cx="2976" cy="624"/>
            </a:xfrm>
            <a:prstGeom prst="parallelogram">
              <a:avLst>
                <a:gd name="adj" fmla="val 119231"/>
              </a:avLst>
            </a:prstGeom>
            <a:solidFill>
              <a:schemeClr val="bg1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1376" y="10443"/>
              <a:ext cx="1098" cy="312"/>
            </a:xfrm>
            <a:prstGeom prst="star32">
              <a:avLst>
                <a:gd name="adj" fmla="val 46685"/>
              </a:avLst>
            </a:prstGeom>
            <a:solidFill>
              <a:srgbClr val="CC0000"/>
            </a:solidFill>
            <a:ln w="762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1690" y="10531"/>
              <a:ext cx="480" cy="96"/>
            </a:xfrm>
            <a:prstGeom prst="ellipse">
              <a:avLst/>
            </a:prstGeom>
            <a:solidFill>
              <a:schemeClr val="bg2"/>
            </a:solidFill>
            <a:ln w="127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690" y="10567"/>
              <a:ext cx="480" cy="96"/>
            </a:xfrm>
            <a:prstGeom prst="ellipse">
              <a:avLst/>
            </a:prstGeom>
            <a:solidFill>
              <a:srgbClr val="FFFFFF"/>
            </a:solidFill>
            <a:ln w="127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endParaRPr lang="en-US" altLang="nl-NL">
                <a:solidFill>
                  <a:srgbClr val="FF7D00"/>
                </a:solidFill>
                <a:latin typeface="Calibri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5062221" y="1821381"/>
            <a:ext cx="1587" cy="477838"/>
          </a:xfrm>
          <a:prstGeom prst="line">
            <a:avLst/>
          </a:prstGeom>
          <a:noFill/>
          <a:ln w="1016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/>
          </a:p>
        </p:txBody>
      </p:sp>
      <p:pic>
        <p:nvPicPr>
          <p:cNvPr id="19" name="Picture 24" descr="540_293_resize_20130701_63cdb4427fc5c5d4e8d4eecb2eef5583_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9219">
            <a:off x="420371" y="2981843"/>
            <a:ext cx="7429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8" descr="540_293_resize_20130701_63cdb4427fc5c5d4e8d4eecb2eef5583_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2256" flipH="1">
            <a:off x="3785870" y="359294"/>
            <a:ext cx="111601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540_293_resize_20130701_63cdb4427fc5c5d4e8d4eecb2eef5583_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1396">
            <a:off x="4724878" y="3154087"/>
            <a:ext cx="7604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 descr="resul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71" y="3364431"/>
            <a:ext cx="1454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20140612_0907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4614" r="3423" b="14909"/>
          <a:stretch>
            <a:fillRect/>
          </a:stretch>
        </p:blipFill>
        <p:spPr bwMode="auto">
          <a:xfrm>
            <a:off x="2255521" y="1235594"/>
            <a:ext cx="16557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Agilent 6460 Triple Quad LC/MS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b="16701"/>
          <a:stretch>
            <a:fillRect/>
          </a:stretch>
        </p:blipFill>
        <p:spPr bwMode="auto">
          <a:xfrm>
            <a:off x="6719571" y="1059381"/>
            <a:ext cx="227806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DBS punch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1" y="2691331"/>
            <a:ext cx="113347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 descr="540_293_resize_20130701_63cdb4427fc5c5d4e8d4eecb2eef5583_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2829">
            <a:off x="2661921" y="3034231"/>
            <a:ext cx="6667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Photo 01-12-13 15 01 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8" y="1216544"/>
            <a:ext cx="1533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kstvak 27"/>
          <p:cNvSpPr txBox="1"/>
          <p:nvPr/>
        </p:nvSpPr>
        <p:spPr>
          <a:xfrm>
            <a:off x="7380312" y="1139492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LC-MS/MS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40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zkh\dfs\Gebruikers05\VeenhofH\data\Presentaties\20190525 Nierpatientendag\Afbeeldingen\LC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8570"/>
            <a:ext cx="9217023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Klinische</a:t>
            </a:r>
            <a:r>
              <a:rPr lang="en-US" dirty="0" smtClean="0"/>
              <a:t> </a:t>
            </a:r>
            <a:r>
              <a:rPr lang="en-US" dirty="0" err="1" smtClean="0"/>
              <a:t>validatie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Veneus</a:t>
            </a:r>
            <a:r>
              <a:rPr lang="en-US" dirty="0" smtClean="0"/>
              <a:t> </a:t>
            </a:r>
            <a:r>
              <a:rPr lang="en-US" dirty="0" err="1" smtClean="0"/>
              <a:t>bloed</a:t>
            </a:r>
            <a:r>
              <a:rPr lang="en-US" dirty="0" smtClean="0"/>
              <a:t> = </a:t>
            </a:r>
            <a:r>
              <a:rPr lang="en-US" dirty="0" err="1" smtClean="0"/>
              <a:t>gouden</a:t>
            </a:r>
            <a:r>
              <a:rPr lang="en-US" dirty="0" smtClean="0"/>
              <a:t> </a:t>
            </a:r>
            <a:r>
              <a:rPr lang="en-US" dirty="0" err="1" smtClean="0"/>
              <a:t>standaard</a:t>
            </a:r>
            <a:endParaRPr lang="en-US" dirty="0"/>
          </a:p>
          <a:p>
            <a:r>
              <a:rPr lang="en-US" dirty="0" smtClean="0"/>
              <a:t>DBS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hetzelfde</a:t>
            </a:r>
            <a:r>
              <a:rPr lang="en-US" dirty="0" smtClean="0"/>
              <a:t> </a:t>
            </a:r>
            <a:r>
              <a:rPr lang="en-US" dirty="0" err="1" smtClean="0"/>
              <a:t>opleveren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veneus</a:t>
            </a:r>
            <a:r>
              <a:rPr lang="en-US" dirty="0" smtClean="0"/>
              <a:t> </a:t>
            </a:r>
            <a:r>
              <a:rPr lang="en-US" dirty="0" err="1" smtClean="0"/>
              <a:t>bloed</a:t>
            </a:r>
            <a:endParaRPr lang="en-US" dirty="0" smtClean="0"/>
          </a:p>
          <a:p>
            <a:r>
              <a:rPr lang="en-US" dirty="0" err="1" smtClean="0"/>
              <a:t>Gepaarde</a:t>
            </a:r>
            <a:r>
              <a:rPr lang="en-US" dirty="0" smtClean="0"/>
              <a:t> </a:t>
            </a:r>
            <a:r>
              <a:rPr lang="en-US" dirty="0" err="1" smtClean="0"/>
              <a:t>bloedmonsters</a:t>
            </a:r>
            <a:r>
              <a:rPr lang="en-US" dirty="0" smtClean="0"/>
              <a:t> </a:t>
            </a:r>
            <a:r>
              <a:rPr lang="en-US" dirty="0" err="1" smtClean="0"/>
              <a:t>afnemen</a:t>
            </a:r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30" y="2365319"/>
            <a:ext cx="2794930" cy="18484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44" y="2365319"/>
            <a:ext cx="2464560" cy="1848420"/>
          </a:xfrm>
          <a:prstGeom prst="rect">
            <a:avLst/>
          </a:prstGeom>
        </p:spPr>
      </p:pic>
      <p:pic>
        <p:nvPicPr>
          <p:cNvPr id="9" name="Picture 3" descr="\\zkh\dfs\Gebruikers05\VeenhofH\data\Presentaties\20190525 Nierpatientendag\Afbeeldingen\prikkam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04538"/>
            <a:ext cx="2093308" cy="15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JL-RECHTS 9"/>
          <p:cNvSpPr/>
          <p:nvPr/>
        </p:nvSpPr>
        <p:spPr>
          <a:xfrm>
            <a:off x="2339752" y="3003798"/>
            <a:ext cx="720080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/>
          <p:cNvSpPr/>
          <p:nvPr/>
        </p:nvSpPr>
        <p:spPr>
          <a:xfrm>
            <a:off x="6012160" y="2967794"/>
            <a:ext cx="576064" cy="64807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954107"/>
          </a:xfrm>
        </p:spPr>
        <p:txBody>
          <a:bodyPr/>
          <a:lstStyle/>
          <a:p>
            <a:r>
              <a:rPr lang="en-US" dirty="0" err="1" smtClean="0"/>
              <a:t>Veneus</a:t>
            </a:r>
            <a:r>
              <a:rPr lang="en-US" dirty="0" smtClean="0"/>
              <a:t> vs </a:t>
            </a:r>
            <a:br>
              <a:rPr lang="en-US" dirty="0" smtClean="0"/>
            </a:br>
            <a:r>
              <a:rPr lang="en-US" dirty="0" smtClean="0"/>
              <a:t>DBS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576000" y="1491630"/>
            <a:ext cx="7992000" cy="2639370"/>
          </a:xfrm>
        </p:spPr>
        <p:txBody>
          <a:bodyPr/>
          <a:lstStyle/>
          <a:p>
            <a:r>
              <a:rPr lang="en-US" dirty="0" err="1" smtClean="0"/>
              <a:t>Verschil</a:t>
            </a:r>
            <a:r>
              <a:rPr lang="en-US" dirty="0" smtClean="0"/>
              <a:t> &lt;15%</a:t>
            </a:r>
          </a:p>
          <a:p>
            <a:r>
              <a:rPr lang="en-US" dirty="0" err="1" smtClean="0"/>
              <a:t>Minimaal</a:t>
            </a:r>
            <a:r>
              <a:rPr lang="en-US" dirty="0" smtClean="0"/>
              <a:t> 80%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v/d </a:t>
            </a:r>
            <a:r>
              <a:rPr lang="en-US" dirty="0" err="1" smtClean="0"/>
              <a:t>patiënten</a:t>
            </a:r>
            <a:endParaRPr lang="en-US" dirty="0" smtClean="0"/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117241"/>
              </p:ext>
            </p:extLst>
          </p:nvPr>
        </p:nvGraphicFramePr>
        <p:xfrm>
          <a:off x="3275856" y="0"/>
          <a:ext cx="5849357" cy="422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38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 de DBS?</a:t>
            </a:r>
          </a:p>
          <a:p>
            <a:r>
              <a:rPr lang="en-US" dirty="0" smtClean="0"/>
              <a:t>Hoe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DBS </a:t>
            </a:r>
            <a:r>
              <a:rPr lang="en-US" dirty="0" err="1" smtClean="0"/>
              <a:t>afnemen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resultaten</a:t>
            </a:r>
            <a:r>
              <a:rPr lang="en-US" dirty="0" smtClean="0"/>
              <a:t> van DBS </a:t>
            </a:r>
            <a:r>
              <a:rPr lang="en-US" dirty="0" err="1" smtClean="0"/>
              <a:t>betrouwbaar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Hoe </a:t>
            </a:r>
            <a:r>
              <a:rPr lang="en-US" dirty="0" err="1" smtClean="0"/>
              <a:t>staat</a:t>
            </a:r>
            <a:r>
              <a:rPr lang="en-US" dirty="0" smtClean="0"/>
              <a:t> het </a:t>
            </a:r>
            <a:r>
              <a:rPr lang="en-US" dirty="0" err="1" smtClean="0"/>
              <a:t>er</a:t>
            </a:r>
            <a:r>
              <a:rPr lang="en-US" dirty="0" smtClean="0"/>
              <a:t> nu </a:t>
            </a:r>
            <a:r>
              <a:rPr lang="en-US" dirty="0" err="1" smtClean="0"/>
              <a:t>voor</a:t>
            </a:r>
            <a:r>
              <a:rPr lang="en-US" dirty="0" smtClean="0"/>
              <a:t> met het </a:t>
            </a:r>
            <a:r>
              <a:rPr lang="en-US" dirty="0" err="1" smtClean="0"/>
              <a:t>gebruik</a:t>
            </a:r>
            <a:r>
              <a:rPr lang="en-US" dirty="0" smtClean="0"/>
              <a:t> van DBS?</a:t>
            </a:r>
          </a:p>
          <a:p>
            <a:r>
              <a:rPr lang="en-US" dirty="0" smtClean="0"/>
              <a:t>Wat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nieuwste</a:t>
            </a:r>
            <a:r>
              <a:rPr lang="en-US" dirty="0" smtClean="0"/>
              <a:t> </a:t>
            </a:r>
            <a:r>
              <a:rPr lang="en-US" dirty="0" err="1" smtClean="0"/>
              <a:t>ontwikkelingen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461665"/>
          </a:xfrm>
        </p:spPr>
        <p:txBody>
          <a:bodyPr/>
          <a:lstStyle/>
          <a:p>
            <a:r>
              <a:rPr lang="en-US" sz="2400" dirty="0" err="1" smtClean="0"/>
              <a:t>Zijn</a:t>
            </a:r>
            <a:r>
              <a:rPr lang="en-US" sz="2400" dirty="0" smtClean="0"/>
              <a:t> de </a:t>
            </a:r>
            <a:r>
              <a:rPr lang="en-US" sz="2400" dirty="0" err="1" smtClean="0"/>
              <a:t>resultaten</a:t>
            </a:r>
            <a:r>
              <a:rPr lang="en-US" sz="2400" dirty="0" smtClean="0"/>
              <a:t> van DBS </a:t>
            </a:r>
            <a:r>
              <a:rPr lang="en-US" sz="2400" dirty="0" err="1" smtClean="0"/>
              <a:t>betrouwbaar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Jazeker</a:t>
            </a:r>
            <a:r>
              <a:rPr lang="en-US" dirty="0" smtClean="0"/>
              <a:t>! </a:t>
            </a:r>
            <a:r>
              <a:rPr lang="en-US" sz="1400" dirty="0" smtClean="0"/>
              <a:t>Maar…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err="1" smtClean="0"/>
              <a:t>Thuis</a:t>
            </a:r>
            <a:r>
              <a:rPr lang="en-US" sz="1400" dirty="0" smtClean="0"/>
              <a:t> vs op de </a:t>
            </a:r>
            <a:r>
              <a:rPr lang="en-US" sz="1400" dirty="0" err="1" smtClean="0"/>
              <a:t>prikpoli</a:t>
            </a:r>
            <a:endParaRPr lang="en-US" sz="1400" dirty="0" smtClean="0"/>
          </a:p>
          <a:p>
            <a:r>
              <a:rPr lang="en-US" sz="1400" dirty="0" smtClean="0"/>
              <a:t>Transport</a:t>
            </a:r>
            <a:endParaRPr lang="en-US" dirty="0"/>
          </a:p>
        </p:txBody>
      </p:sp>
      <p:pic>
        <p:nvPicPr>
          <p:cNvPr id="2050" name="Picture 2" descr="\\zkh\dfs\Gebruikers05\VeenhofH\data\Presentaties\20190525 Nierpatientendag\Afbeeldingen\SuccessK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15566"/>
            <a:ext cx="32512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staat</a:t>
            </a:r>
            <a:r>
              <a:rPr lang="en-US" dirty="0" smtClean="0"/>
              <a:t> de DBS </a:t>
            </a:r>
            <a:r>
              <a:rPr lang="en-US" dirty="0" err="1" smtClean="0"/>
              <a:t>er</a:t>
            </a:r>
            <a:r>
              <a:rPr lang="en-US" dirty="0" smtClean="0"/>
              <a:t> nu </a:t>
            </a:r>
            <a:r>
              <a:rPr lang="en-US" dirty="0" err="1" smtClean="0"/>
              <a:t>voor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Logistieke</a:t>
            </a:r>
            <a:r>
              <a:rPr lang="en-US" dirty="0" smtClean="0"/>
              <a:t> </a:t>
            </a:r>
            <a:r>
              <a:rPr lang="en-US" dirty="0" err="1" smtClean="0"/>
              <a:t>problemen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Post of patient?</a:t>
            </a:r>
          </a:p>
          <a:p>
            <a:r>
              <a:rPr lang="en-US" dirty="0" smtClean="0"/>
              <a:t>DBS en </a:t>
            </a:r>
            <a:r>
              <a:rPr lang="en-US" dirty="0" err="1" smtClean="0"/>
              <a:t>veneus</a:t>
            </a:r>
            <a:r>
              <a:rPr lang="en-US" dirty="0" smtClean="0"/>
              <a:t> </a:t>
            </a:r>
            <a:r>
              <a:rPr lang="en-US" dirty="0" err="1" smtClean="0"/>
              <a:t>samen</a:t>
            </a:r>
            <a:r>
              <a:rPr lang="en-US" dirty="0" smtClean="0"/>
              <a:t> of </a:t>
            </a:r>
            <a:r>
              <a:rPr lang="en-US" dirty="0" err="1" smtClean="0"/>
              <a:t>alleen</a:t>
            </a:r>
            <a:r>
              <a:rPr lang="en-US" dirty="0" smtClean="0"/>
              <a:t> DBS?</a:t>
            </a:r>
            <a:endParaRPr lang="en-US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90561"/>
              </p:ext>
            </p:extLst>
          </p:nvPr>
        </p:nvGraphicFramePr>
        <p:xfrm>
          <a:off x="4547347" y="2355726"/>
          <a:ext cx="4608512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5497"/>
                <a:gridCol w="186301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Gemiddelde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tijd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tussen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Dagen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± SD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0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Thuis</a:t>
                      </a:r>
                      <a:r>
                        <a:rPr lang="en-US" sz="1800" baseline="0" dirty="0" smtClean="0">
                          <a:effectLst/>
                        </a:rPr>
                        <a:t> DBS </a:t>
                      </a:r>
                      <a:r>
                        <a:rPr lang="en-US" sz="1800" baseline="0" dirty="0" err="1" smtClean="0">
                          <a:effectLst/>
                        </a:rPr>
                        <a:t>afnemen</a:t>
                      </a:r>
                      <a:r>
                        <a:rPr lang="en-US" sz="1800" baseline="0" dirty="0" smtClean="0">
                          <a:effectLst/>
                        </a:rPr>
                        <a:t> en </a:t>
                      </a:r>
                      <a:r>
                        <a:rPr lang="en-US" sz="1800" baseline="0" dirty="0" err="1" smtClean="0">
                          <a:effectLst/>
                        </a:rPr>
                        <a:t>aankomst</a:t>
                      </a:r>
                      <a:r>
                        <a:rPr lang="en-US" sz="1800" baseline="0" dirty="0" smtClean="0">
                          <a:effectLst/>
                        </a:rPr>
                        <a:t> op het lab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3.9 (6.6)</a:t>
                      </a:r>
                      <a:endParaRPr lang="nl-N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Analysen</a:t>
                      </a:r>
                      <a:r>
                        <a:rPr lang="en-US" sz="1800" dirty="0" smtClean="0">
                          <a:effectLst/>
                        </a:rPr>
                        <a:t> van DBS </a:t>
                      </a:r>
                      <a:r>
                        <a:rPr lang="en-US" sz="1800" dirty="0" err="1" smtClean="0">
                          <a:effectLst/>
                        </a:rPr>
                        <a:t>kaartje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2.6 (2.3)</a:t>
                      </a:r>
                      <a:endParaRPr lang="nl-N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Totale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tijd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6.5 (6.6)</a:t>
                      </a:r>
                      <a:endParaRPr lang="nl-N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61598"/>
              </p:ext>
            </p:extLst>
          </p:nvPr>
        </p:nvGraphicFramePr>
        <p:xfrm>
          <a:off x="0" y="2643758"/>
          <a:ext cx="3610744" cy="1574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5372"/>
                <a:gridCol w="1805372"/>
              </a:tblGrid>
              <a:tr h="52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Verwacht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</a:rPr>
                        <a:t>aantal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</a:rPr>
                        <a:t>DBS’jes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256 (100.0%)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Aantal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</a:rPr>
                        <a:t>DBSjes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</a:rPr>
                        <a:t>ontvangen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143 (</a:t>
                      </a:r>
                      <a:r>
                        <a:rPr lang="en-US" sz="1200" dirty="0" smtClean="0">
                          <a:effectLst/>
                        </a:rPr>
                        <a:t>55.9%)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DBSjes</a:t>
                      </a:r>
                      <a:r>
                        <a:rPr lang="en-US" sz="1200" dirty="0" smtClean="0">
                          <a:effectLst/>
                        </a:rPr>
                        <a:t> die</a:t>
                      </a:r>
                      <a:r>
                        <a:rPr lang="en-US" sz="1200" baseline="0" dirty="0" smtClean="0">
                          <a:effectLst/>
                        </a:rPr>
                        <a:t> op </a:t>
                      </a:r>
                      <a:r>
                        <a:rPr lang="en-US" sz="1200" baseline="0" dirty="0" err="1" smtClean="0">
                          <a:effectLst/>
                        </a:rPr>
                        <a:t>tijd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</a:rPr>
                        <a:t>waren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52 (</a:t>
                      </a:r>
                      <a:r>
                        <a:rPr lang="en-US" sz="1200" dirty="0" smtClean="0">
                          <a:effectLst/>
                        </a:rPr>
                        <a:t>20.3%)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9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mitra 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3816424" cy="25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pita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394"/>
            <a:ext cx="4176464" cy="23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hema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2787774"/>
            <a:ext cx="4223750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hemax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93610"/>
            <a:ext cx="4104456" cy="23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843808" y="139434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Mitra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2066020" y="293179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HemaPen</a:t>
            </a:r>
            <a:endParaRPr lang="en-US" dirty="0"/>
          </a:p>
        </p:txBody>
      </p:sp>
      <p:sp>
        <p:nvSpPr>
          <p:cNvPr id="13" name="Tekstvak 12"/>
          <p:cNvSpPr txBox="1"/>
          <p:nvPr/>
        </p:nvSpPr>
        <p:spPr>
          <a:xfrm>
            <a:off x="5148064" y="267494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Capitainer</a:t>
            </a:r>
            <a:endParaRPr lang="en-US" dirty="0"/>
          </a:p>
        </p:txBody>
      </p:sp>
      <p:sp>
        <p:nvSpPr>
          <p:cNvPr id="15" name="Tekstvak 14"/>
          <p:cNvSpPr txBox="1"/>
          <p:nvPr/>
        </p:nvSpPr>
        <p:spPr>
          <a:xfrm>
            <a:off x="5326766" y="330645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HemaXis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Waterdichte</a:t>
            </a:r>
            <a:r>
              <a:rPr lang="en-US" dirty="0" smtClean="0"/>
              <a:t> </a:t>
            </a:r>
            <a:r>
              <a:rPr lang="en-US" dirty="0" err="1" smtClean="0"/>
              <a:t>logistiek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2000" dirty="0" smtClean="0"/>
              <a:t>Track-and-Trace? Reminder-</a:t>
            </a:r>
            <a:r>
              <a:rPr lang="en-US" sz="2000" dirty="0" err="1" smtClean="0"/>
              <a:t>systeem</a:t>
            </a:r>
            <a:r>
              <a:rPr lang="en-US" sz="2000" dirty="0" smtClean="0"/>
              <a:t>?</a:t>
            </a:r>
            <a:endParaRPr lang="en-US" dirty="0" smtClean="0"/>
          </a:p>
          <a:p>
            <a:r>
              <a:rPr lang="en-US" dirty="0" err="1" smtClean="0"/>
              <a:t>Zeer</a:t>
            </a:r>
            <a:r>
              <a:rPr lang="en-US" dirty="0" smtClean="0"/>
              <a:t> </a:t>
            </a:r>
            <a:r>
              <a:rPr lang="en-US" dirty="0" err="1" smtClean="0"/>
              <a:t>goede</a:t>
            </a:r>
            <a:r>
              <a:rPr lang="en-US" dirty="0" smtClean="0"/>
              <a:t> </a:t>
            </a:r>
            <a:r>
              <a:rPr lang="en-US" dirty="0" err="1" smtClean="0"/>
              <a:t>afname</a:t>
            </a:r>
            <a:r>
              <a:rPr lang="en-US" dirty="0" smtClean="0"/>
              <a:t> </a:t>
            </a:r>
            <a:r>
              <a:rPr lang="en-US" dirty="0" err="1" smtClean="0"/>
              <a:t>instructie</a:t>
            </a:r>
            <a:endParaRPr lang="en-US" dirty="0" smtClean="0"/>
          </a:p>
          <a:p>
            <a:r>
              <a:rPr lang="en-US" dirty="0" err="1" smtClean="0"/>
              <a:t>Automatisering</a:t>
            </a:r>
            <a:r>
              <a:rPr lang="en-US" dirty="0" smtClean="0"/>
              <a:t> op het lab</a:t>
            </a:r>
          </a:p>
          <a:p>
            <a:r>
              <a:rPr lang="en-US" dirty="0" err="1" smtClean="0"/>
              <a:t>Zelfmanagement</a:t>
            </a:r>
            <a:r>
              <a:rPr lang="en-US" dirty="0" smtClean="0"/>
              <a:t>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Samenvattend</a:t>
            </a:r>
            <a:endParaRPr lang="en-US" dirty="0"/>
          </a:p>
        </p:txBody>
      </p:sp>
      <p:sp>
        <p:nvSpPr>
          <p:cNvPr id="7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8316480" cy="2988000"/>
          </a:xfrm>
        </p:spPr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 DBS? </a:t>
            </a:r>
            <a:r>
              <a:rPr lang="en-US" sz="1400" dirty="0" err="1" smtClean="0">
                <a:solidFill>
                  <a:srgbClr val="00B050"/>
                </a:solidFill>
              </a:rPr>
              <a:t>Efficiëntie</a:t>
            </a:r>
            <a:r>
              <a:rPr lang="en-US" sz="1400" dirty="0" smtClean="0">
                <a:solidFill>
                  <a:srgbClr val="00B050"/>
                </a:solidFill>
              </a:rPr>
              <a:t>, minder </a:t>
            </a:r>
            <a:r>
              <a:rPr lang="en-US" sz="1400" dirty="0" err="1" smtClean="0">
                <a:solidFill>
                  <a:srgbClr val="00B050"/>
                </a:solidFill>
              </a:rPr>
              <a:t>polibezoek</a:t>
            </a:r>
            <a:r>
              <a:rPr lang="en-US" sz="1400" dirty="0" smtClean="0">
                <a:solidFill>
                  <a:srgbClr val="00B050"/>
                </a:solidFill>
              </a:rPr>
              <a:t>, op </a:t>
            </a:r>
            <a:r>
              <a:rPr lang="en-US" sz="1400" dirty="0" err="1" smtClean="0">
                <a:solidFill>
                  <a:srgbClr val="00B050"/>
                </a:solidFill>
              </a:rPr>
              <a:t>tijd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resultaten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bekend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Hoe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DBS </a:t>
            </a:r>
            <a:r>
              <a:rPr lang="en-US" dirty="0" err="1" smtClean="0"/>
              <a:t>afnemen</a:t>
            </a:r>
            <a:r>
              <a:rPr lang="en-US" dirty="0" smtClean="0"/>
              <a:t>? </a:t>
            </a:r>
            <a:r>
              <a:rPr lang="en-US" dirty="0" err="1" smtClean="0">
                <a:solidFill>
                  <a:srgbClr val="00B050"/>
                </a:solidFill>
              </a:rPr>
              <a:t>Volgens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instructie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resultaten</a:t>
            </a:r>
            <a:r>
              <a:rPr lang="en-US" dirty="0" smtClean="0"/>
              <a:t> van DBS </a:t>
            </a:r>
            <a:r>
              <a:rPr lang="en-US" dirty="0" err="1" smtClean="0"/>
              <a:t>betrouwbaar</a:t>
            </a:r>
            <a:r>
              <a:rPr lang="en-US" dirty="0" smtClean="0"/>
              <a:t>? </a:t>
            </a:r>
            <a:r>
              <a:rPr lang="en-US" dirty="0" err="1" smtClean="0">
                <a:solidFill>
                  <a:srgbClr val="00B050"/>
                </a:solidFill>
              </a:rPr>
              <a:t>Jazeker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sz="1050" dirty="0" smtClean="0">
                <a:solidFill>
                  <a:srgbClr val="00B050"/>
                </a:solidFill>
              </a:rPr>
              <a:t>maar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Hoe </a:t>
            </a:r>
            <a:r>
              <a:rPr lang="en-US" dirty="0" err="1" smtClean="0"/>
              <a:t>staat</a:t>
            </a:r>
            <a:r>
              <a:rPr lang="en-US" dirty="0" smtClean="0"/>
              <a:t> het </a:t>
            </a:r>
            <a:r>
              <a:rPr lang="en-US" dirty="0" err="1" smtClean="0"/>
              <a:t>er</a:t>
            </a:r>
            <a:r>
              <a:rPr lang="en-US" dirty="0" smtClean="0"/>
              <a:t> nu </a:t>
            </a:r>
            <a:r>
              <a:rPr lang="en-US" dirty="0" err="1" smtClean="0"/>
              <a:t>voor</a:t>
            </a:r>
            <a:r>
              <a:rPr lang="en-US" dirty="0" smtClean="0"/>
              <a:t> met het </a:t>
            </a:r>
            <a:r>
              <a:rPr lang="en-US" dirty="0" err="1" smtClean="0"/>
              <a:t>gebruik</a:t>
            </a:r>
            <a:r>
              <a:rPr lang="en-US" dirty="0" smtClean="0"/>
              <a:t> van DBS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err="1" smtClean="0">
                <a:solidFill>
                  <a:srgbClr val="00B050"/>
                </a:solidFill>
              </a:rPr>
              <a:t>Logistieke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problemen</a:t>
            </a:r>
            <a:r>
              <a:rPr lang="en-US" dirty="0" smtClean="0">
                <a:solidFill>
                  <a:srgbClr val="00B050"/>
                </a:solidFill>
              </a:rPr>
              <a:t>, DBS </a:t>
            </a:r>
            <a:r>
              <a:rPr lang="en-US" dirty="0" err="1" smtClean="0">
                <a:solidFill>
                  <a:srgbClr val="00B050"/>
                </a:solidFill>
              </a:rPr>
              <a:t>vervangt</a:t>
            </a:r>
            <a:r>
              <a:rPr lang="en-US" dirty="0" smtClean="0">
                <a:solidFill>
                  <a:srgbClr val="00B050"/>
                </a:solidFill>
              </a:rPr>
              <a:t> nog </a:t>
            </a:r>
            <a:r>
              <a:rPr lang="en-US" dirty="0" err="1" smtClean="0">
                <a:solidFill>
                  <a:srgbClr val="00B050"/>
                </a:solidFill>
              </a:rPr>
              <a:t>niet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veneus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Wat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nieuwste</a:t>
            </a:r>
            <a:r>
              <a:rPr lang="en-US" dirty="0" smtClean="0"/>
              <a:t> </a:t>
            </a:r>
            <a:r>
              <a:rPr lang="en-US" dirty="0" err="1" smtClean="0"/>
              <a:t>ontwikkelingen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err="1" smtClean="0">
                <a:solidFill>
                  <a:srgbClr val="00B050"/>
                </a:solidFill>
              </a:rPr>
              <a:t>Nieuwe</a:t>
            </a:r>
            <a:r>
              <a:rPr lang="en-US" dirty="0" smtClean="0">
                <a:solidFill>
                  <a:srgbClr val="00B050"/>
                </a:solidFill>
              </a:rPr>
              <a:t> devices, </a:t>
            </a:r>
            <a:r>
              <a:rPr lang="en-US" dirty="0" err="1" smtClean="0">
                <a:solidFill>
                  <a:srgbClr val="00B050"/>
                </a:solidFill>
              </a:rPr>
              <a:t>automatisering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logistiek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verbeteren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ctrTitle"/>
          </p:nvPr>
        </p:nvSpPr>
        <p:spPr bwMode="auto">
          <a:xfrm>
            <a:off x="179512" y="-60027"/>
            <a:ext cx="8423845" cy="6155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 dank aan:</a:t>
            </a:r>
            <a:endParaRPr lang="en-US" altLang="nl-NL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91" name="Subtitel 2"/>
          <p:cNvSpPr>
            <a:spLocks noGrp="1"/>
          </p:cNvSpPr>
          <p:nvPr>
            <p:ph type="subTitle" idx="1"/>
          </p:nvPr>
        </p:nvSpPr>
        <p:spPr bwMode="auto">
          <a:xfrm>
            <a:off x="-36512" y="433455"/>
            <a:ext cx="9180512" cy="15924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b="1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  </a:t>
            </a:r>
            <a:r>
              <a:rPr lang="nl-NL" altLang="nl-NL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Prof. Dr. D.J. Touw, ziekenhuisapotheker</a:t>
            </a:r>
          </a:p>
          <a:p>
            <a:r>
              <a:rPr lang="nl-NL" altLang="nl-NL" dirty="0">
                <a:latin typeface="Verdana" pitchFamily="34" charset="0"/>
                <a:ea typeface="Geneva" pitchFamily="-84" charset="0"/>
                <a:cs typeface="Geneva" pitchFamily="-84" charset="0"/>
              </a:rPr>
              <a:t> </a:t>
            </a:r>
            <a:r>
              <a:rPr lang="nl-NL" altLang="nl-NL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 Prof. Dr. S.P. Berger, internist-nefroloog</a:t>
            </a:r>
          </a:p>
          <a:p>
            <a:r>
              <a:rPr lang="nl-NL" altLang="nl-NL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  Prof. Dr. S.J.L. Bakker, internist-nefroloog</a:t>
            </a:r>
          </a:p>
          <a:p>
            <a:r>
              <a:rPr lang="nl-NL" altLang="nl-NL" dirty="0">
                <a:latin typeface="Verdana" pitchFamily="34" charset="0"/>
                <a:ea typeface="Geneva" pitchFamily="-84" charset="0"/>
                <a:cs typeface="Geneva" pitchFamily="-84" charset="0"/>
              </a:rPr>
              <a:t> </a:t>
            </a:r>
            <a:r>
              <a:rPr lang="nl-NL" altLang="nl-NL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 Dr. R.A. Koster, research analist</a:t>
            </a:r>
          </a:p>
          <a:p>
            <a:r>
              <a:rPr lang="nl-NL" altLang="nl-NL" dirty="0" smtClean="0">
                <a:latin typeface="Verdana" pitchFamily="34" charset="0"/>
                <a:ea typeface="Geneva" pitchFamily="-84" charset="0"/>
                <a:cs typeface="Geneva" pitchFamily="-84" charset="0"/>
              </a:rPr>
              <a:t>  Prof. Dr. J.W.C. Alffenaar, ziekenhuisapotheker</a:t>
            </a:r>
            <a:endParaRPr lang="en-US" altLang="nl-NL" dirty="0" smtClean="0">
              <a:latin typeface="Verdana" pitchFamily="34" charset="0"/>
              <a:ea typeface="Geneva" pitchFamily="-84" charset="0"/>
              <a:cs typeface="Geneva" pitchFamily="-84" charset="0"/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Klinische Farmacie &amp; Farmacologie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4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Immunosuppressiva</a:t>
            </a:r>
            <a:endParaRPr lang="en-US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62709"/>
              </p:ext>
            </p:extLst>
          </p:nvPr>
        </p:nvGraphicFramePr>
        <p:xfrm>
          <a:off x="5283495" y="1408488"/>
          <a:ext cx="3754438" cy="2736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219"/>
                <a:gridCol w="1877219"/>
              </a:tblGrid>
              <a:tr h="371098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 smtClean="0">
                          <a:latin typeface="Helvetica" pitchFamily="34" charset="0"/>
                        </a:rPr>
                        <a:t>Dosis</a:t>
                      </a:r>
                      <a:endParaRPr lang="nl-NL" sz="1800" b="1" dirty="0">
                        <a:latin typeface="Helvetica" pitchFamily="34" charset="0"/>
                      </a:endParaRPr>
                    </a:p>
                  </a:txBody>
                  <a:tcPr marL="44557" marR="44557" marT="22278" marB="22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 smtClean="0">
                          <a:latin typeface="Helvetica" pitchFamily="34" charset="0"/>
                        </a:rPr>
                        <a:t>Effect</a:t>
                      </a:r>
                      <a:endParaRPr lang="nl-NL" sz="1800" b="1" dirty="0">
                        <a:latin typeface="Helvetica" pitchFamily="34" charset="0"/>
                      </a:endParaRPr>
                    </a:p>
                  </a:txBody>
                  <a:tcPr marL="44557" marR="44557" marT="22278" marB="22278"/>
                </a:tc>
              </a:tr>
              <a:tr h="788584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44557" marR="44557" marT="22278" marB="222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2300" dirty="0" smtClean="0">
                          <a:solidFill>
                            <a:srgbClr val="FF0000"/>
                          </a:solidFill>
                          <a:latin typeface="Helvetica" pitchFamily="34" charset="0"/>
                        </a:rPr>
                        <a:t>Afstoting</a:t>
                      </a:r>
                      <a:endParaRPr lang="nl-NL" sz="2300" dirty="0">
                        <a:solidFill>
                          <a:srgbClr val="FF0000"/>
                        </a:solidFill>
                        <a:latin typeface="Helvetica" pitchFamily="34" charset="0"/>
                      </a:endParaRPr>
                    </a:p>
                  </a:txBody>
                  <a:tcPr marL="44557" marR="44557" marT="22278" marB="22278" anchor="ctr"/>
                </a:tc>
              </a:tr>
              <a:tr h="788584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44557" marR="44557" marT="22278" marB="22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300" dirty="0" smtClean="0">
                          <a:solidFill>
                            <a:srgbClr val="00B050"/>
                          </a:solidFill>
                          <a:latin typeface="Helvetica" pitchFamily="34" charset="0"/>
                        </a:rPr>
                        <a:t>Succes</a:t>
                      </a:r>
                      <a:endParaRPr lang="nl-NL" sz="2300" dirty="0">
                        <a:solidFill>
                          <a:srgbClr val="00B050"/>
                        </a:solidFill>
                        <a:latin typeface="Helvetica" pitchFamily="34" charset="0"/>
                      </a:endParaRPr>
                    </a:p>
                  </a:txBody>
                  <a:tcPr marL="44557" marR="44557" marT="22278" marB="22278" anchor="ctr"/>
                </a:tc>
              </a:tr>
              <a:tr h="788584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44557" marR="44557" marT="22278" marB="22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300" dirty="0" smtClean="0">
                          <a:solidFill>
                            <a:srgbClr val="FF0000"/>
                          </a:solidFill>
                          <a:latin typeface="Helvetica" pitchFamily="34" charset="0"/>
                        </a:rPr>
                        <a:t>Toxisch</a:t>
                      </a:r>
                      <a:endParaRPr lang="nl-NL" sz="2300" dirty="0">
                        <a:solidFill>
                          <a:srgbClr val="FF0000"/>
                        </a:solidFill>
                        <a:latin typeface="Helvetica" pitchFamily="34" charset="0"/>
                      </a:endParaRPr>
                    </a:p>
                  </a:txBody>
                  <a:tcPr marL="44557" marR="44557" marT="22278" marB="22278" anchor="ctr"/>
                </a:tc>
              </a:tr>
            </a:tbl>
          </a:graphicData>
        </a:graphic>
      </p:graphicFrame>
      <p:grpSp>
        <p:nvGrpSpPr>
          <p:cNvPr id="9" name="Groep 8"/>
          <p:cNvGrpSpPr>
            <a:grpSpLocks/>
          </p:cNvGrpSpPr>
          <p:nvPr/>
        </p:nvGrpSpPr>
        <p:grpSpPr bwMode="auto">
          <a:xfrm>
            <a:off x="5443833" y="2840413"/>
            <a:ext cx="1020762" cy="176213"/>
            <a:chOff x="883175" y="3267417"/>
            <a:chExt cx="2095922" cy="360042"/>
          </a:xfrm>
        </p:grpSpPr>
        <p:sp>
          <p:nvSpPr>
            <p:cNvPr id="10" name="Afgeronde rechthoek 9"/>
            <p:cNvSpPr/>
            <p:nvPr/>
          </p:nvSpPr>
          <p:spPr>
            <a:xfrm>
              <a:off x="883175" y="3267417"/>
              <a:ext cx="798601" cy="360042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  <p:sp>
          <p:nvSpPr>
            <p:cNvPr id="11" name="Afgeronde rechthoek 10"/>
            <p:cNvSpPr/>
            <p:nvPr/>
          </p:nvSpPr>
          <p:spPr>
            <a:xfrm>
              <a:off x="2180496" y="3267417"/>
              <a:ext cx="798601" cy="360042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ep 11"/>
          <p:cNvGrpSpPr>
            <a:grpSpLocks/>
          </p:cNvGrpSpPr>
          <p:nvPr/>
        </p:nvGrpSpPr>
        <p:grpSpPr bwMode="auto">
          <a:xfrm>
            <a:off x="5410495" y="3672263"/>
            <a:ext cx="1616075" cy="176213"/>
            <a:chOff x="883175" y="4856585"/>
            <a:chExt cx="3320057" cy="360043"/>
          </a:xfrm>
        </p:grpSpPr>
        <p:sp>
          <p:nvSpPr>
            <p:cNvPr id="13" name="Afgeronde rechthoek 12"/>
            <p:cNvSpPr/>
            <p:nvPr/>
          </p:nvSpPr>
          <p:spPr>
            <a:xfrm>
              <a:off x="883175" y="4856585"/>
              <a:ext cx="799032" cy="360043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  <p:sp>
          <p:nvSpPr>
            <p:cNvPr id="14" name="Afgeronde rechthoek 13"/>
            <p:cNvSpPr/>
            <p:nvPr/>
          </p:nvSpPr>
          <p:spPr>
            <a:xfrm>
              <a:off x="2184456" y="4856585"/>
              <a:ext cx="799030" cy="360043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  <p:sp>
          <p:nvSpPr>
            <p:cNvPr id="15" name="Afgeronde rechthoek 14"/>
            <p:cNvSpPr/>
            <p:nvPr/>
          </p:nvSpPr>
          <p:spPr>
            <a:xfrm>
              <a:off x="3404202" y="4856585"/>
              <a:ext cx="799030" cy="360043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0000"/>
                </a:solidFill>
              </a:endParaRPr>
            </a:p>
          </p:txBody>
        </p:sp>
      </p:grpSp>
      <p:sp>
        <p:nvSpPr>
          <p:cNvPr id="16" name="Afgeronde rechthoek 15"/>
          <p:cNvSpPr/>
          <p:nvPr/>
        </p:nvSpPr>
        <p:spPr>
          <a:xfrm>
            <a:off x="5418433" y="2054601"/>
            <a:ext cx="388937" cy="17462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0000"/>
              </a:solidFill>
            </a:endParaRPr>
          </a:p>
        </p:txBody>
      </p:sp>
      <p:pic>
        <p:nvPicPr>
          <p:cNvPr id="17" name="Picture 2" descr="\\zkh\dfs\Gebruikers05\VeenhofH\data\Publicaties en presentaties\GGG congres 201604\Pill-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145">
            <a:off x="5423195" y="1951413"/>
            <a:ext cx="3794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ep 17"/>
          <p:cNvGrpSpPr>
            <a:grpSpLocks/>
          </p:cNvGrpSpPr>
          <p:nvPr/>
        </p:nvGrpSpPr>
        <p:grpSpPr bwMode="auto">
          <a:xfrm>
            <a:off x="5440658" y="2737226"/>
            <a:ext cx="1011237" cy="381000"/>
            <a:chOff x="741802" y="3056815"/>
            <a:chExt cx="2077391" cy="781248"/>
          </a:xfrm>
        </p:grpSpPr>
        <p:pic>
          <p:nvPicPr>
            <p:cNvPr id="19" name="Picture 2" descr="\\zkh\dfs\Gebruikers05\VeenhofH\data\Publicaties en presentaties\GGG congres 201604\Pill-5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145">
              <a:off x="741802" y="3056815"/>
              <a:ext cx="781246" cy="78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\\zkh\dfs\Gebruikers05\VeenhofH\data\Publicaties en presentaties\GGG congres 201604\Pill-5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145">
              <a:off x="2037947" y="3056815"/>
              <a:ext cx="781246" cy="78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ep 20"/>
          <p:cNvGrpSpPr>
            <a:grpSpLocks/>
          </p:cNvGrpSpPr>
          <p:nvPr/>
        </p:nvGrpSpPr>
        <p:grpSpPr bwMode="auto">
          <a:xfrm>
            <a:off x="5413670" y="3569076"/>
            <a:ext cx="1609725" cy="381000"/>
            <a:chOff x="892441" y="4645985"/>
            <a:chExt cx="3301526" cy="781247"/>
          </a:xfrm>
        </p:grpSpPr>
        <p:pic>
          <p:nvPicPr>
            <p:cNvPr id="22" name="Picture 2" descr="\\zkh\dfs\Gebruikers05\VeenhofH\data\Publicaties en presentaties\GGG congres 201604\Pill-5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145">
              <a:off x="892441" y="4645985"/>
              <a:ext cx="781247" cy="78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\\zkh\dfs\Gebruikers05\VeenhofH\data\Publicaties en presentaties\GGG congres 201604\Pill-5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145">
              <a:off x="2188584" y="4645985"/>
              <a:ext cx="781247" cy="78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\\zkh\dfs\Gebruikers05\VeenhofH\data\Publicaties en presentaties\GGG congres 201604\Pill-5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3145">
              <a:off x="3412720" y="4645985"/>
              <a:ext cx="781247" cy="78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\\zkh\dfs\Gebruikers05\VeenhofH\data\Presentaties\20190525 Nierpatientendag\Afbeeldingen\prograf-0-5-mg-tablets-5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1" b="19741"/>
          <a:stretch/>
        </p:blipFill>
        <p:spPr bwMode="auto">
          <a:xfrm>
            <a:off x="6156176" y="51470"/>
            <a:ext cx="2047035" cy="12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zkh\dfs\Gebruikers05\VeenhofH\data\Presentaties\20190525 Nierpatientendag\Afbeeldingen\niertransplantati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5" y="1375242"/>
            <a:ext cx="1905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\\zkh\dfs\Gebruikers05\VeenhofH\data\Presentaties\20190525 Nierpatientendag\Afbeeldingen\prikka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" y="-1100658"/>
            <a:ext cx="9139005" cy="68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zkh\dfs\Gebruikers05\VeenhofH\data\Presentaties\20190525 Nierpatientendag\Afbeeldingen\Po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" y="-1226918"/>
            <a:ext cx="9257338" cy="69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ijdelijke aanduiding voor inhoud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04019333"/>
              </p:ext>
            </p:extLst>
          </p:nvPr>
        </p:nvGraphicFramePr>
        <p:xfrm>
          <a:off x="251520" y="874053"/>
          <a:ext cx="8568952" cy="28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Werkwijze op polikliniek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0" y="3219821"/>
            <a:ext cx="5356291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</a:rPr>
              <a:t>1. Geen recept</a:t>
            </a:r>
          </a:p>
          <a:p>
            <a:r>
              <a:rPr lang="nl-NL" sz="2000" dirty="0" smtClean="0">
                <a:solidFill>
                  <a:srgbClr val="FF0000"/>
                </a:solidFill>
              </a:rPr>
              <a:t>2. Extra werk voor patiënt en Nefroloog</a:t>
            </a:r>
          </a:p>
          <a:p>
            <a:r>
              <a:rPr lang="nl-NL" sz="2000" dirty="0" smtClean="0">
                <a:solidFill>
                  <a:srgbClr val="FF0000"/>
                </a:solidFill>
              </a:rPr>
              <a:t>3. Als patiënt weet je nog niet alles</a:t>
            </a: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Oplossingen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779976" cy="2988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dag </a:t>
            </a:r>
            <a:r>
              <a:rPr lang="en-US" dirty="0" err="1" smtClean="0"/>
              <a:t>eerder</a:t>
            </a:r>
            <a:r>
              <a:rPr lang="en-US" dirty="0" smtClean="0"/>
              <a:t> </a:t>
            </a:r>
            <a:r>
              <a:rPr lang="en-US" dirty="0" err="1" smtClean="0"/>
              <a:t>bloedprikken</a:t>
            </a:r>
            <a:r>
              <a:rPr lang="en-US" dirty="0" smtClean="0"/>
              <a:t> in het UMCG</a:t>
            </a:r>
          </a:p>
          <a:p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ander</a:t>
            </a:r>
            <a:r>
              <a:rPr lang="en-US" dirty="0" smtClean="0"/>
              <a:t> lab in de </a:t>
            </a:r>
            <a:r>
              <a:rPr lang="en-US" dirty="0" err="1" smtClean="0"/>
              <a:t>buurt</a:t>
            </a:r>
            <a:r>
              <a:rPr lang="en-US" dirty="0" smtClean="0"/>
              <a:t> </a:t>
            </a:r>
            <a:r>
              <a:rPr lang="en-US" dirty="0" err="1" smtClean="0"/>
              <a:t>bloedprikken</a:t>
            </a:r>
            <a:endParaRPr lang="en-US" dirty="0"/>
          </a:p>
        </p:txBody>
      </p:sp>
      <p:pic>
        <p:nvPicPr>
          <p:cNvPr id="4098" name="Picture 2" descr="\\zkh\dfs\Gebruikers05\VeenhofH\data\Presentaties\20190525 Nierpatientendag\Afbeeldingen\NoordNeder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15" y="0"/>
            <a:ext cx="4260185" cy="44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Dried Blood Spots (DBS)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thuis</a:t>
            </a:r>
            <a:endParaRPr lang="en-US" dirty="0"/>
          </a:p>
          <a:p>
            <a:r>
              <a:rPr lang="en-US" dirty="0" smtClean="0"/>
              <a:t>Met de </a:t>
            </a:r>
            <a:r>
              <a:rPr lang="en-US" dirty="0" err="1" smtClean="0"/>
              <a:t>gewone</a:t>
            </a:r>
            <a:r>
              <a:rPr lang="en-US" dirty="0" smtClean="0"/>
              <a:t> post</a:t>
            </a:r>
          </a:p>
          <a:p>
            <a:r>
              <a:rPr lang="en-US" dirty="0" smtClean="0"/>
              <a:t>7 </a:t>
            </a:r>
            <a:r>
              <a:rPr lang="en-US" dirty="0" err="1" smtClean="0"/>
              <a:t>dagen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polibezoek</a:t>
            </a:r>
            <a:r>
              <a:rPr lang="en-US" dirty="0" smtClean="0"/>
              <a:t> </a:t>
            </a:r>
            <a:r>
              <a:rPr lang="en-US" dirty="0" err="1" smtClean="0"/>
              <a:t>afnemen</a:t>
            </a:r>
            <a:r>
              <a:rPr lang="en-US" dirty="0" smtClean="0"/>
              <a:t> = op </a:t>
            </a:r>
            <a:r>
              <a:rPr lang="en-US" dirty="0" err="1" smtClean="0"/>
              <a:t>tijd</a:t>
            </a:r>
            <a:r>
              <a:rPr lang="en-US" dirty="0" smtClean="0"/>
              <a:t> </a:t>
            </a:r>
            <a:r>
              <a:rPr lang="en-US" dirty="0" err="1" smtClean="0"/>
              <a:t>resultaten</a:t>
            </a:r>
            <a:endParaRPr lang="en-US" dirty="0"/>
          </a:p>
        </p:txBody>
      </p:sp>
      <p:pic>
        <p:nvPicPr>
          <p:cNvPr id="7" name="Picture 8" descr="\\zkh\dfs\Gebruikers05\VeenhofH\data\Publicaties en presentaties\Nefrologie juli 2016\F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68" y="2787775"/>
            <a:ext cx="3565082" cy="237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\\zkh\dfs\Gebruikers05\VeenhofH\data\Publicaties en presentaties\Nefrologie juli 2016\Fot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53" y="2787775"/>
            <a:ext cx="356686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\\zkh\dfs\Gebruikers05\VeenhofH\data\Publicaties en presentaties\Nefrologie juli 2016\Fot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42" y="2786517"/>
            <a:ext cx="3568762" cy="237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3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DF5222-F0DA-8943-A056-1138B4409C65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</p:spPr>
        <p:txBody>
          <a:bodyPr/>
          <a:lstStyle/>
          <a:p>
            <a:r>
              <a:rPr lang="nl-NL" dirty="0" smtClean="0"/>
              <a:t>Werkwijze op polikliniek met DBS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ijdelijke aanduiding voor inhoud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141456"/>
              </p:ext>
            </p:extLst>
          </p:nvPr>
        </p:nvGraphicFramePr>
        <p:xfrm>
          <a:off x="323528" y="843558"/>
          <a:ext cx="8568952" cy="298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0" y="3219821"/>
            <a:ext cx="5356291" cy="101566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00B050"/>
                </a:solidFill>
              </a:rPr>
              <a:t>1. Wel recept</a:t>
            </a:r>
          </a:p>
          <a:p>
            <a:r>
              <a:rPr lang="nl-NL" sz="2000" dirty="0" smtClean="0">
                <a:solidFill>
                  <a:srgbClr val="00B050"/>
                </a:solidFill>
              </a:rPr>
              <a:t>2. Bellen niet meer nodig</a:t>
            </a:r>
          </a:p>
          <a:p>
            <a:r>
              <a:rPr lang="nl-NL" sz="2000" dirty="0" smtClean="0">
                <a:solidFill>
                  <a:srgbClr val="00B050"/>
                </a:solidFill>
              </a:rPr>
              <a:t>3. Als patiënt weet je waar je aan toe bent</a:t>
            </a:r>
            <a:endParaRPr lang="nl-N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</p:bldLst>
  </p:timing>
</p:sld>
</file>

<file path=ppt/theme/theme1.xml><?xml version="1.0" encoding="utf-8"?>
<a:theme xmlns:a="http://schemas.openxmlformats.org/drawingml/2006/main" name="20171009 MMM MTX and Cotrimoxazol">
  <a:themeElements>
    <a:clrScheme name="GASTER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6FA9"/>
      </a:accent1>
      <a:accent2>
        <a:srgbClr val="1A276D"/>
      </a:accent2>
      <a:accent3>
        <a:srgbClr val="2C1C65"/>
      </a:accent3>
      <a:accent4>
        <a:srgbClr val="A41528"/>
      </a:accent4>
      <a:accent5>
        <a:srgbClr val="C2004C"/>
      </a:accent5>
      <a:accent6>
        <a:srgbClr val="DF652C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C9269EAE36249BCABEE9EF7C314C9" ma:contentTypeVersion="15" ma:contentTypeDescription="Een nieuw document maken." ma:contentTypeScope="" ma:versionID="cf410376cc7d8db9a6f0ce1e289f00de">
  <xsd:schema xmlns:xsd="http://www.w3.org/2001/XMLSchema" xmlns:xs="http://www.w3.org/2001/XMLSchema" xmlns:p="http://schemas.microsoft.com/office/2006/metadata/properties" xmlns:ns2="b53fd8f1-f34d-43fc-bbe5-f9332496c2e9" xmlns:ns3="4b2491aa-951b-4943-8647-4dc6eee7a6bd" targetNamespace="http://schemas.microsoft.com/office/2006/metadata/properties" ma:root="true" ma:fieldsID="98897469b0840847ba1a41f52eb8fa38" ns2:_="" ns3:_="">
    <xsd:import namespace="b53fd8f1-f34d-43fc-bbe5-f9332496c2e9"/>
    <xsd:import namespace="4b2491aa-951b-4943-8647-4dc6eee7a6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fd8f1-f34d-43fc-bbe5-f9332496c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491aa-951b-4943-8647-4dc6eee7a6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4DAE8D-67CC-4F33-8664-2BAC880E07A1}"/>
</file>

<file path=customXml/itemProps2.xml><?xml version="1.0" encoding="utf-8"?>
<ds:datastoreItem xmlns:ds="http://schemas.openxmlformats.org/officeDocument/2006/customXml" ds:itemID="{66E48A86-D3B8-4B2C-931D-FFFA3F4B1BB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6BA002-9DB3-4090-A2B0-AEE2FE102A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20171009 MMM MTX and Cotrimoxazol</Template>
  <TotalTime>0</TotalTime>
  <Words>559</Words>
  <Application>Microsoft Office PowerPoint</Application>
  <PresentationFormat>Diavoorstelling (16:9)</PresentationFormat>
  <Paragraphs>158</Paragraphs>
  <Slides>25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20171009 MMM MTX and Cotrimoxazol</vt:lpstr>
      <vt:lpstr>De vingerprik bloedspot methode voor het meten van geneesmiddelspiegels en creatinine Dried Blood Spots (DBS)    </vt:lpstr>
      <vt:lpstr>Inhoud</vt:lpstr>
      <vt:lpstr>Immunosuppressiva</vt:lpstr>
      <vt:lpstr>PowerPoint-presentatie</vt:lpstr>
      <vt:lpstr>PowerPoint-presentatie</vt:lpstr>
      <vt:lpstr>Werkwijze op polikliniek</vt:lpstr>
      <vt:lpstr>Oplossingen</vt:lpstr>
      <vt:lpstr>Dried Blood Spots (DBS)</vt:lpstr>
      <vt:lpstr>Werkwijze op polikliniek met DBS</vt:lpstr>
      <vt:lpstr>Aantal bezoeken zonder DBS</vt:lpstr>
      <vt:lpstr>Hoe moet ik een DBS afnemen?</vt:lpstr>
      <vt:lpstr>PowerPoint-presentatie</vt:lpstr>
      <vt:lpstr>Oefenen!</vt:lpstr>
      <vt:lpstr>DBS app</vt:lpstr>
      <vt:lpstr>Zijn de resultaten van DBS betrouwbaar?</vt:lpstr>
      <vt:lpstr>Analytisch</vt:lpstr>
      <vt:lpstr>PowerPoint-presentatie</vt:lpstr>
      <vt:lpstr>Klinische validatie</vt:lpstr>
      <vt:lpstr>Veneus vs  DBS</vt:lpstr>
      <vt:lpstr>Zijn de resultaten van DBS betrouwbaar?</vt:lpstr>
      <vt:lpstr>Hoe staat de DBS er nu voor?</vt:lpstr>
      <vt:lpstr>PowerPoint-presentatie</vt:lpstr>
      <vt:lpstr>Toekomst</vt:lpstr>
      <vt:lpstr>Samenvattend</vt:lpstr>
      <vt:lpstr>Met dank aan:</vt:lpstr>
    </vt:vector>
  </TitlesOfParts>
  <Company>Universitair Medisch Centrum Groningen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Methorexate + Co-trimoxazole,  a dangerous combination  ? / !  </dc:title>
  <dc:creator>Veenhof</dc:creator>
  <cp:lastModifiedBy>Veenhof</cp:lastModifiedBy>
  <cp:revision>186</cp:revision>
  <cp:lastPrinted>2012-04-05T08:33:37Z</cp:lastPrinted>
  <dcterms:created xsi:type="dcterms:W3CDTF">2017-09-20T13:44:34Z</dcterms:created>
  <dcterms:modified xsi:type="dcterms:W3CDTF">2019-05-22T11:30:36Z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0x010100C00C9269EAE36249BCABEE9EF7C314C9</vt:lpwstr>
  </property>
  <property fmtid="{D5CDD505-2E9C-101B-9397-08002B2CF9AE}" pid="3" name="TemplateUrl">
    <vt:lpwstr/>
  </property>
  <property fmtid="{D5CDD505-2E9C-101B-9397-08002B2CF9AE}" pid="4" name="_Sourc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